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949" r:id="rId2"/>
    <p:sldMasterId id="2147483962" r:id="rId3"/>
    <p:sldMasterId id="2147483975" r:id="rId4"/>
    <p:sldMasterId id="2147483987" r:id="rId5"/>
    <p:sldMasterId id="2147483999" r:id="rId6"/>
    <p:sldMasterId id="2147484011" r:id="rId7"/>
    <p:sldMasterId id="2147484023" r:id="rId8"/>
    <p:sldMasterId id="2147484035" r:id="rId9"/>
    <p:sldMasterId id="2147484050" r:id="rId10"/>
    <p:sldMasterId id="2147484074" r:id="rId11"/>
  </p:sldMasterIdLst>
  <p:notesMasterIdLst>
    <p:notesMasterId r:id="rId41"/>
  </p:notesMasterIdLst>
  <p:handoutMasterIdLst>
    <p:handoutMasterId r:id="rId42"/>
  </p:handout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5" r:id="rId40"/>
  </p:sldIdLst>
  <p:sldSz cx="9144000" cy="6858000" type="screen4x3"/>
  <p:notesSz cx="7019925" cy="9305925"/>
  <p:defaultTextStyle>
    <a:defPPr>
      <a:defRPr lang="en-US"/>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modifyVerifier cryptProviderType="rsaFull" cryptAlgorithmClass="hash" cryptAlgorithmType="typeAny" cryptAlgorithmSid="4" spinCount="100000" saltData="FlyjCc14VSm0Yz6Yr65cqw==" hashData="E5AIpF8zyVjFt/c2huA9M+h3RT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4" autoAdjust="0"/>
    <p:restoredTop sz="96596" autoAdjust="0"/>
  </p:normalViewPr>
  <p:slideViewPr>
    <p:cSldViewPr>
      <p:cViewPr>
        <p:scale>
          <a:sx n="94" d="100"/>
          <a:sy n="94" d="100"/>
        </p:scale>
        <p:origin x="-600" y="336"/>
      </p:cViewPr>
      <p:guideLst>
        <p:guide orient="horz" pos="2160"/>
        <p:guide pos="2880"/>
      </p:guideLst>
    </p:cSldViewPr>
  </p:slideViewPr>
  <p:outlineViewPr>
    <p:cViewPr>
      <p:scale>
        <a:sx n="33" d="100"/>
        <a:sy n="33" d="100"/>
      </p:scale>
      <p:origin x="0" y="130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defRPr>
            </a:lvl1pPr>
          </a:lstStyle>
          <a:p>
            <a:pPr>
              <a:defRPr/>
            </a:pPr>
            <a:endParaRPr lang="en-US" altLang="zh-TW"/>
          </a:p>
        </p:txBody>
      </p:sp>
      <p:sp>
        <p:nvSpPr>
          <p:cNvPr id="3" name="Date Placeholder 2"/>
          <p:cNvSpPr>
            <a:spLocks noGrp="1"/>
          </p:cNvSpPr>
          <p:nvPr>
            <p:ph type="dt" sz="quarter" idx="1"/>
          </p:nvPr>
        </p:nvSpPr>
        <p:spPr>
          <a:xfrm>
            <a:off x="3976688" y="0"/>
            <a:ext cx="3041650" cy="46513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defRPr>
            </a:lvl1pPr>
          </a:lstStyle>
          <a:p>
            <a:pPr>
              <a:defRPr/>
            </a:pPr>
            <a:fld id="{BD65258D-AEE7-4454-B797-AC883B301B68}" type="datetimeFigureOut">
              <a:rPr lang="en-US" altLang="zh-TW"/>
              <a:pPr>
                <a:defRPr/>
              </a:pPr>
              <a:t>5/12/2014</a:t>
            </a:fld>
            <a:endParaRPr lang="en-US" altLang="zh-TW"/>
          </a:p>
        </p:txBody>
      </p:sp>
      <p:sp>
        <p:nvSpPr>
          <p:cNvPr id="4" name="Footer Placeholder 3"/>
          <p:cNvSpPr>
            <a:spLocks noGrp="1"/>
          </p:cNvSpPr>
          <p:nvPr>
            <p:ph type="ftr" sz="quarter" idx="2"/>
          </p:nvPr>
        </p:nvSpPr>
        <p:spPr>
          <a:xfrm>
            <a:off x="0" y="8839200"/>
            <a:ext cx="3041650" cy="465138"/>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defRPr>
            </a:lvl1pPr>
          </a:lstStyle>
          <a:p>
            <a:pPr>
              <a:defRPr/>
            </a:pPr>
            <a:endParaRPr lang="en-US" altLang="zh-TW"/>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defRPr>
            </a:lvl1pPr>
          </a:lstStyle>
          <a:p>
            <a:pPr>
              <a:defRPr/>
            </a:pPr>
            <a:fld id="{BAE275B9-BED9-473B-8C19-75F50B03E7F2}" type="slidenum">
              <a:rPr lang="en-US" altLang="zh-TW"/>
              <a:pPr>
                <a:defRPr/>
              </a:pPr>
              <a:t>‹#›</a:t>
            </a:fld>
            <a:endParaRPr lang="en-US" altLang="zh-TW"/>
          </a:p>
        </p:txBody>
      </p:sp>
    </p:spTree>
    <p:extLst>
      <p:ext uri="{BB962C8B-B14F-4D97-AF65-F5344CB8AC3E}">
        <p14:creationId xmlns:p14="http://schemas.microsoft.com/office/powerpoint/2010/main" val="189148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wrap="square" lIns="93287" tIns="46644" rIns="93287" bIns="46644" numCol="1" anchor="t" anchorCtr="0" compatLnSpc="1">
            <a:prstTxWarp prst="textNoShape">
              <a:avLst/>
            </a:prstTxWarp>
          </a:bodyPr>
          <a:lstStyle>
            <a:lvl1pPr>
              <a:defRPr kumimoji="0" sz="1200">
                <a:latin typeface="Calibri" pitchFamily="34" charset="0"/>
              </a:defRPr>
            </a:lvl1pPr>
          </a:lstStyle>
          <a:p>
            <a:pPr>
              <a:defRPr/>
            </a:pPr>
            <a:endParaRPr lang="en-US" altLang="zh-TW"/>
          </a:p>
        </p:txBody>
      </p:sp>
      <p:sp>
        <p:nvSpPr>
          <p:cNvPr id="3" name="Date Placeholder 2"/>
          <p:cNvSpPr>
            <a:spLocks noGrp="1"/>
          </p:cNvSpPr>
          <p:nvPr>
            <p:ph type="dt" idx="1"/>
          </p:nvPr>
        </p:nvSpPr>
        <p:spPr>
          <a:xfrm>
            <a:off x="3976688" y="0"/>
            <a:ext cx="3041650" cy="465138"/>
          </a:xfrm>
          <a:prstGeom prst="rect">
            <a:avLst/>
          </a:prstGeom>
        </p:spPr>
        <p:txBody>
          <a:bodyPr vert="horz" wrap="square" lIns="93287" tIns="46644" rIns="93287" bIns="46644" numCol="1" anchor="t" anchorCtr="0" compatLnSpc="1">
            <a:prstTxWarp prst="textNoShape">
              <a:avLst/>
            </a:prstTxWarp>
          </a:bodyPr>
          <a:lstStyle>
            <a:lvl1pPr algn="r">
              <a:defRPr kumimoji="0" sz="1200">
                <a:latin typeface="Calibri" pitchFamily="34" charset="0"/>
              </a:defRPr>
            </a:lvl1pPr>
          </a:lstStyle>
          <a:p>
            <a:pPr>
              <a:defRPr/>
            </a:pPr>
            <a:fld id="{37584D5B-213F-4AF8-8BDD-53A1C0F40F31}" type="datetimeFigureOut">
              <a:rPr lang="en-US" altLang="zh-TW"/>
              <a:pPr>
                <a:defRPr/>
              </a:pPr>
              <a:t>5/12/2014</a:t>
            </a:fld>
            <a:endParaRPr lang="en-US" altLang="zh-TW"/>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wrap="square" lIns="93287" tIns="46644" rIns="93287" bIns="46644" numCol="1" anchor="b" anchorCtr="0" compatLnSpc="1">
            <a:prstTxWarp prst="textNoShape">
              <a:avLst/>
            </a:prstTxWarp>
          </a:bodyPr>
          <a:lstStyle>
            <a:lvl1pPr>
              <a:defRPr kumimoji="0" sz="1200">
                <a:latin typeface="Calibri" pitchFamily="34" charset="0"/>
              </a:defRPr>
            </a:lvl1pPr>
          </a:lstStyle>
          <a:p>
            <a:pPr>
              <a:defRPr/>
            </a:pPr>
            <a:endParaRPr lang="en-US" altLang="zh-TW"/>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wrap="square" lIns="93287" tIns="46644" rIns="93287" bIns="46644" numCol="1" anchor="b" anchorCtr="0" compatLnSpc="1">
            <a:prstTxWarp prst="textNoShape">
              <a:avLst/>
            </a:prstTxWarp>
          </a:bodyPr>
          <a:lstStyle>
            <a:lvl1pPr algn="r">
              <a:defRPr kumimoji="0" sz="1200">
                <a:latin typeface="Calibri" pitchFamily="34" charset="0"/>
              </a:defRPr>
            </a:lvl1pPr>
          </a:lstStyle>
          <a:p>
            <a:pPr>
              <a:defRPr/>
            </a:pPr>
            <a:fld id="{B00DB437-BC99-4924-905F-8AE1A94F7CC1}" type="slidenum">
              <a:rPr lang="en-US" altLang="zh-TW"/>
              <a:pPr>
                <a:defRPr/>
              </a:pPr>
              <a:t>‹#›</a:t>
            </a:fld>
            <a:endParaRPr lang="en-US" altLang="zh-TW"/>
          </a:p>
        </p:txBody>
      </p:sp>
    </p:spTree>
    <p:extLst>
      <p:ext uri="{BB962C8B-B14F-4D97-AF65-F5344CB8AC3E}">
        <p14:creationId xmlns:p14="http://schemas.microsoft.com/office/powerpoint/2010/main" val="2838411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latin typeface="Arial" pitchFamily="34" charset="0"/>
                <a:cs typeface="Arial" pitchFamily="34" charset="0"/>
              </a:rPr>
              <a:t>Agree to agree- as many as 70% of everyone who walks through HP’s door are purchasing supplements each </a:t>
            </a:r>
            <a:br>
              <a:rPr lang="en-US" altLang="zh-TW" smtClean="0">
                <a:latin typeface="Arial" pitchFamily="34" charset="0"/>
                <a:cs typeface="Arial" pitchFamily="34" charset="0"/>
              </a:rPr>
            </a:br>
            <a:r>
              <a:rPr lang="en-US" altLang="zh-TW" smtClean="0">
                <a:latin typeface="Arial" pitchFamily="34" charset="0"/>
                <a:cs typeface="Arial" pitchFamily="34" charset="0"/>
              </a:rPr>
              <a:t>and every day, whether it's Calcium, or a One-a-day Multiple vitamin or Omega III or handfuls of who-knows-what! </a:t>
            </a:r>
          </a:p>
          <a:p>
            <a:pPr eaLnBrk="1" hangingPunct="1">
              <a:spcBef>
                <a:spcPct val="0"/>
              </a:spcBef>
            </a:pPr>
            <a:endParaRPr lang="en-US" altLang="zh-TW" smtClean="0">
              <a:latin typeface="Arial" pitchFamily="34" charset="0"/>
              <a:cs typeface="Arial"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1C2592-08BD-4895-B998-7C3F2585C8A7}" type="slidenum">
              <a:rPr lang="en-US" altLang="zh-TW" smtClean="0">
                <a:solidFill>
                  <a:srgbClr val="000000"/>
                </a:solidFill>
                <a:latin typeface="Arial" pitchFamily="34" charset="0"/>
                <a:cs typeface="Arial" pitchFamily="34" charset="0"/>
              </a:rPr>
              <a:pPr eaLnBrk="1" hangingPunct="1">
                <a:spcBef>
                  <a:spcPct val="0"/>
                </a:spcBef>
              </a:pPr>
              <a:t>4</a:t>
            </a:fld>
            <a:endParaRPr lang="en-US" altLang="zh-TW" smtClean="0">
              <a:solidFill>
                <a:srgbClr val="000000"/>
              </a:solidFill>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95A671-7433-4DF8-961E-0C3C376C8862}" type="slidenum">
              <a:rPr lang="zh-TW" altLang="en-US" smtClean="0">
                <a:solidFill>
                  <a:prstClr val="black"/>
                </a:solidFill>
              </a:rPr>
              <a:pPr eaLnBrk="1" hangingPunct="1">
                <a:spcBef>
                  <a:spcPct val="0"/>
                </a:spcBef>
              </a:pPr>
              <a:t>26</a:t>
            </a:fld>
            <a:endParaRPr lang="en-US" altLang="zh-TW" smtClean="0">
              <a:solidFill>
                <a:prstClr val="black"/>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35039" y="4421189"/>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z="1600" dirty="0">
                <a:latin typeface="標楷體" pitchFamily="65" charset="-120"/>
                <a:ea typeface="標楷體" pitchFamily="65" charset="-120"/>
              </a:rPr>
              <a:t>網路購物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加盟連鎖</a:t>
            </a:r>
          </a:p>
          <a:p>
            <a:pPr eaLnBrk="1" hangingPunct="1">
              <a:spcBef>
                <a:spcPct val="0"/>
              </a:spcBef>
            </a:pPr>
            <a:r>
              <a:rPr lang="zh-TW" altLang="en-US" sz="1600" dirty="0">
                <a:latin typeface="標楷體" pitchFamily="65" charset="-120"/>
                <a:ea typeface="標楷體" pitchFamily="65" charset="-120"/>
              </a:rPr>
              <a:t>非常有威力，但是卻又非常簡單。</a:t>
            </a:r>
          </a:p>
          <a:p>
            <a:pPr eaLnBrk="1" hangingPunct="1">
              <a:spcBef>
                <a:spcPct val="0"/>
              </a:spcBef>
            </a:pPr>
            <a:r>
              <a:rPr lang="zh-TW" altLang="en-US" sz="1600" dirty="0">
                <a:latin typeface="標楷體" pitchFamily="65" charset="-120"/>
                <a:ea typeface="標楷體" pitchFamily="65" charset="-120"/>
              </a:rPr>
              <a:t>目前全世界只有美安事做得到。</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3D9F48-7C39-4A11-8FC0-5E4F34F1DE97}" type="slidenum">
              <a:rPr lang="zh-TW" altLang="en-US" smtClean="0">
                <a:solidFill>
                  <a:prstClr val="black"/>
                </a:solidFill>
              </a:rPr>
              <a:pPr eaLnBrk="1" hangingPunct="1">
                <a:spcBef>
                  <a:spcPct val="0"/>
                </a:spcBef>
              </a:pPr>
              <a:t>27</a:t>
            </a:fld>
            <a:endParaRPr lang="en-US" altLang="zh-TW" smtClean="0">
              <a:solidFill>
                <a:prstClr val="black"/>
              </a:solidFill>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35039" y="4421189"/>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z="1600" dirty="0">
                <a:latin typeface="標楷體" pitchFamily="65" charset="-120"/>
                <a:ea typeface="標楷體" pitchFamily="65" charset="-120"/>
              </a:rPr>
              <a:t>網路購物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加盟連鎖</a:t>
            </a:r>
          </a:p>
          <a:p>
            <a:pPr eaLnBrk="1" hangingPunct="1">
              <a:spcBef>
                <a:spcPct val="0"/>
              </a:spcBef>
            </a:pPr>
            <a:r>
              <a:rPr lang="zh-TW" altLang="en-US" sz="1600" dirty="0">
                <a:latin typeface="標楷體" pitchFamily="65" charset="-120"/>
                <a:ea typeface="標楷體" pitchFamily="65" charset="-120"/>
              </a:rPr>
              <a:t>非常有威力，但是卻又非常簡單。</a:t>
            </a:r>
          </a:p>
          <a:p>
            <a:pPr eaLnBrk="1" hangingPunct="1">
              <a:spcBef>
                <a:spcPct val="0"/>
              </a:spcBef>
            </a:pPr>
            <a:r>
              <a:rPr lang="zh-TW" altLang="en-US" sz="1600" dirty="0">
                <a:latin typeface="標楷體" pitchFamily="65" charset="-120"/>
                <a:ea typeface="標楷體" pitchFamily="65" charset="-120"/>
              </a:rPr>
              <a:t>目前全世界只有美安事做得到。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latin typeface="Arial" pitchFamily="34" charset="0"/>
                <a:cs typeface="Arial" pitchFamily="34" charset="0"/>
              </a:rPr>
              <a:t>“Even though there are more credible scientific studies coming out year in and year out that support nutritional supplementation and it's benefits, I think we can also agree that the industry as a whole is riddled with a lot of "Junk science." </a:t>
            </a:r>
          </a:p>
          <a:p>
            <a:pPr eaLnBrk="1" hangingPunct="1">
              <a:spcBef>
                <a:spcPct val="0"/>
              </a:spcBef>
            </a:pPr>
            <a:endParaRPr lang="en-US" altLang="zh-TW" smtClean="0">
              <a:latin typeface="Arial" pitchFamily="34" charset="0"/>
              <a:cs typeface="Arial"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49D9E6-A6C2-4D20-93EC-B05EFC9149DF}" type="slidenum">
              <a:rPr lang="en-US" altLang="zh-TW" smtClean="0">
                <a:solidFill>
                  <a:srgbClr val="000000"/>
                </a:solidFill>
                <a:latin typeface="Arial" pitchFamily="34" charset="0"/>
                <a:cs typeface="Arial" pitchFamily="34" charset="0"/>
              </a:rPr>
              <a:pPr eaLnBrk="1" hangingPunct="1">
                <a:spcBef>
                  <a:spcPct val="0"/>
                </a:spcBef>
              </a:pPr>
              <a:t>5</a:t>
            </a:fld>
            <a:endParaRPr lang="en-US" altLang="zh-TW" smtClean="0">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latin typeface="Arial" pitchFamily="34" charset="0"/>
                <a:cs typeface="Arial" pitchFamily="34" charset="0"/>
              </a:rPr>
              <a:t>Couple that with the fact that most commercial tablet and capsule vitamins have poor absorption rates. (bedpan bullets)</a:t>
            </a:r>
          </a:p>
          <a:p>
            <a:pPr eaLnBrk="1" hangingPunct="1">
              <a:spcBef>
                <a:spcPct val="0"/>
              </a:spcBef>
              <a:buFont typeface="Wingdings" pitchFamily="2" charset="2"/>
              <a:buNone/>
            </a:pPr>
            <a:endParaRPr lang="en-US" altLang="zh-TW" smtClean="0">
              <a:latin typeface="Arial" pitchFamily="34" charset="0"/>
              <a:cs typeface="Arial" pitchFamily="34" charset="0"/>
            </a:endParaRPr>
          </a:p>
          <a:p>
            <a:pPr eaLnBrk="1" hangingPunct="1">
              <a:spcBef>
                <a:spcPct val="0"/>
              </a:spcBef>
            </a:pPr>
            <a:r>
              <a:rPr lang="en-US" altLang="zh-TW" smtClean="0">
                <a:latin typeface="Arial" pitchFamily="34" charset="0"/>
                <a:cs typeface="Arial" pitchFamily="34" charset="0"/>
              </a:rPr>
              <a:t>Even the vitamin pills that do breakdown, are exposed to 45 minutes to 4 hours of bombardment by stomach acids and enzymes before they ever reach the absorption site in the intestines. In the process most of the nutrient content is destroyed. </a:t>
            </a:r>
          </a:p>
          <a:p>
            <a:pPr eaLnBrk="1" hangingPunct="1">
              <a:spcBef>
                <a:spcPct val="0"/>
              </a:spcBef>
            </a:pPr>
            <a:endParaRPr lang="en-US" altLang="zh-TW" smtClean="0">
              <a:latin typeface="Arial" pitchFamily="34" charset="0"/>
              <a:cs typeface="Arial"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F34615-CBD4-4E13-B7B1-60C422E68F9A}" type="slidenum">
              <a:rPr lang="en-US" altLang="zh-TW" smtClean="0">
                <a:solidFill>
                  <a:srgbClr val="000000"/>
                </a:solidFill>
                <a:latin typeface="Arial" pitchFamily="34" charset="0"/>
                <a:cs typeface="Arial" pitchFamily="34" charset="0"/>
              </a:rPr>
              <a:pPr eaLnBrk="1" hangingPunct="1">
                <a:spcBef>
                  <a:spcPct val="0"/>
                </a:spcBef>
              </a:pPr>
              <a:t>6</a:t>
            </a:fld>
            <a:endParaRPr lang="en-US" altLang="zh-TW"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For those that may need further convincing, we see here an x-ray of pills taken that did not dissolve. They did not get absorbed into the bloodstream and get to release their actives.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A7EBCA-D692-4B88-845D-CBECC7EF74F0}" type="slidenum">
              <a:rPr lang="en-US" altLang="zh-TW" smtClean="0">
                <a:solidFill>
                  <a:prstClr val="black"/>
                </a:solidFill>
              </a:rPr>
              <a:pPr eaLnBrk="1" hangingPunct="1">
                <a:spcBef>
                  <a:spcPct val="0"/>
                </a:spcBef>
              </a:pPr>
              <a:t>7</a:t>
            </a:fld>
            <a:endParaRPr lang="en-US" altLang="zh-TW"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latin typeface="Arial" pitchFamily="34" charset="0"/>
              <a:cs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248B95-0F46-4AF4-B95C-D74B18792E48}" type="slidenum">
              <a:rPr lang="en-US" altLang="zh-TW" smtClean="0">
                <a:solidFill>
                  <a:srgbClr val="000000"/>
                </a:solidFill>
                <a:latin typeface="Arial" pitchFamily="34" charset="0"/>
                <a:cs typeface="Arial" pitchFamily="34" charset="0"/>
              </a:rPr>
              <a:pPr eaLnBrk="1" hangingPunct="1">
                <a:spcBef>
                  <a:spcPct val="0"/>
                </a:spcBef>
              </a:pPr>
              <a:t>9</a:t>
            </a:fld>
            <a:endParaRPr lang="en-US" altLang="zh-TW" smtClean="0">
              <a:solidFill>
                <a:srgbClr val="000000"/>
              </a:solidFill>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latin typeface="Arial" pitchFamily="34" charset="0"/>
              <a:cs typeface="Arial"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7F1B56-4F5A-4848-B0BF-5B78FCF87F2E}" type="slidenum">
              <a:rPr lang="en-US" altLang="zh-TW" smtClean="0">
                <a:solidFill>
                  <a:srgbClr val="000000"/>
                </a:solidFill>
                <a:latin typeface="Arial" pitchFamily="34" charset="0"/>
                <a:cs typeface="Arial" pitchFamily="34" charset="0"/>
              </a:rPr>
              <a:pPr eaLnBrk="1" hangingPunct="1">
                <a:spcBef>
                  <a:spcPct val="0"/>
                </a:spcBef>
              </a:pPr>
              <a:t>10</a:t>
            </a:fld>
            <a:endParaRPr lang="en-US" altLang="zh-TW"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9CBB58-FE7E-4FC4-899C-1C70495E2CEE}" type="slidenum">
              <a:rPr lang="en-US" altLang="zh-TW" smtClean="0">
                <a:solidFill>
                  <a:prstClr val="black"/>
                </a:solidFill>
              </a:rPr>
              <a:pPr eaLnBrk="1" hangingPunct="1">
                <a:spcBef>
                  <a:spcPct val="0"/>
                </a:spcBef>
              </a:pPr>
              <a:t>11</a:t>
            </a:fld>
            <a:endParaRPr lang="en-US" altLang="zh-TW" smtClean="0">
              <a:solidFill>
                <a:prstClr val="black"/>
              </a:solidFill>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Isotonix products are carefully formulated using the right ratio of sugars in the right amounts.  Because Isotonix empty from the stomach in a controlled fashion, the absorption sites and carriers are not saturated.  This promotes maximum absorption.</a:t>
            </a:r>
          </a:p>
          <a:p>
            <a:pPr eaLnBrk="1" hangingPunct="1">
              <a:spcBef>
                <a:spcPct val="0"/>
              </a:spcBef>
            </a:pPr>
            <a:endParaRPr lang="en-US" altLang="zh-TW" smtClean="0"/>
          </a:p>
          <a:p>
            <a:pPr eaLnBrk="1" hangingPunct="1">
              <a:spcBef>
                <a:spcPct val="0"/>
              </a:spcBef>
            </a:pPr>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35 point range of acceptance</a:t>
            </a:r>
          </a:p>
          <a:p>
            <a:pPr eaLnBrk="1" hangingPunct="1">
              <a:spcBef>
                <a:spcPct val="0"/>
              </a:spcBef>
              <a:buFont typeface="Wingdings" pitchFamily="2" charset="2"/>
              <a:buNone/>
            </a:pPr>
            <a:endParaRPr lang="en-US" altLang="zh-TW" sz="1000" dirty="0"/>
          </a:p>
          <a:p>
            <a:pPr eaLnBrk="1" hangingPunct="1">
              <a:spcBef>
                <a:spcPct val="0"/>
              </a:spcBef>
              <a:buFontTx/>
              <a:buChar char="•"/>
            </a:pPr>
            <a:r>
              <a:rPr lang="en-US" altLang="zh-TW" dirty="0" smtClean="0"/>
              <a:t>All claim to be isotonic on bottle label</a:t>
            </a:r>
          </a:p>
          <a:p>
            <a:pPr eaLnBrk="1" hangingPunct="1">
              <a:spcBef>
                <a:spcPct val="0"/>
              </a:spcBef>
              <a:buFontTx/>
              <a:buChar char="•"/>
            </a:pPr>
            <a:r>
              <a:rPr lang="en-US" altLang="zh-TW" dirty="0" smtClean="0"/>
              <a:t>Just like our Marketing Plan</a:t>
            </a:r>
          </a:p>
          <a:p>
            <a:pPr eaLnBrk="1" hangingPunct="1">
              <a:spcBef>
                <a:spcPct val="0"/>
              </a:spcBef>
              <a:buFont typeface="Wingdings" pitchFamily="2" charset="2"/>
              <a:buNone/>
            </a:pPr>
            <a:endParaRPr lang="en-US" altLang="zh-TW"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3" indent="-228577" eaLnBrk="0" hangingPunct="0">
              <a:spcBef>
                <a:spcPct val="30000"/>
              </a:spcBef>
              <a:defRPr sz="1200">
                <a:solidFill>
                  <a:schemeClr val="tx1"/>
                </a:solidFill>
                <a:latin typeface="Calibri" pitchFamily="34" charset="0"/>
              </a:defRPr>
            </a:lvl3pPr>
            <a:lvl4pPr marL="1600037" indent="-228577" eaLnBrk="0" hangingPunct="0">
              <a:spcBef>
                <a:spcPct val="30000"/>
              </a:spcBef>
              <a:defRPr sz="1200">
                <a:solidFill>
                  <a:schemeClr val="tx1"/>
                </a:solidFill>
                <a:latin typeface="Calibri" pitchFamily="34" charset="0"/>
              </a:defRPr>
            </a:lvl4pPr>
            <a:lvl5pPr marL="2057190" indent="-228577" eaLnBrk="0" hangingPunct="0">
              <a:spcBef>
                <a:spcPct val="30000"/>
              </a:spcBef>
              <a:defRPr sz="1200">
                <a:solidFill>
                  <a:schemeClr val="tx1"/>
                </a:solidFill>
                <a:latin typeface="Calibri" pitchFamily="34" charset="0"/>
              </a:defRPr>
            </a:lvl5pPr>
            <a:lvl6pPr marL="2514343" indent="-228577" eaLnBrk="0" fontAlgn="base" hangingPunct="0">
              <a:spcBef>
                <a:spcPct val="30000"/>
              </a:spcBef>
              <a:spcAft>
                <a:spcPct val="0"/>
              </a:spcAft>
              <a:defRPr sz="1200">
                <a:solidFill>
                  <a:schemeClr val="tx1"/>
                </a:solidFill>
                <a:latin typeface="Calibri" pitchFamily="34" charset="0"/>
              </a:defRPr>
            </a:lvl6pPr>
            <a:lvl7pPr marL="2971497" indent="-228577" eaLnBrk="0" fontAlgn="base" hangingPunct="0">
              <a:spcBef>
                <a:spcPct val="30000"/>
              </a:spcBef>
              <a:spcAft>
                <a:spcPct val="0"/>
              </a:spcAft>
              <a:defRPr sz="1200">
                <a:solidFill>
                  <a:schemeClr val="tx1"/>
                </a:solidFill>
                <a:latin typeface="Calibri" pitchFamily="34" charset="0"/>
              </a:defRPr>
            </a:lvl7pPr>
            <a:lvl8pPr marL="3428650" indent="-228577" eaLnBrk="0" fontAlgn="base" hangingPunct="0">
              <a:spcBef>
                <a:spcPct val="30000"/>
              </a:spcBef>
              <a:spcAft>
                <a:spcPct val="0"/>
              </a:spcAft>
              <a:defRPr sz="1200">
                <a:solidFill>
                  <a:schemeClr val="tx1"/>
                </a:solidFill>
                <a:latin typeface="Calibri" pitchFamily="34" charset="0"/>
              </a:defRPr>
            </a:lvl8pPr>
            <a:lvl9pPr marL="3885804" indent="-2285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50C432-B37B-4645-9E9D-C77FCEFE896E}" type="slidenum">
              <a:rPr lang="en-US" altLang="zh-TW" smtClean="0">
                <a:solidFill>
                  <a:prstClr val="black"/>
                </a:solidFill>
                <a:ea typeface="MS PGothic" pitchFamily="34" charset="-128"/>
              </a:rPr>
              <a:pPr eaLnBrk="1" hangingPunct="1">
                <a:spcBef>
                  <a:spcPct val="0"/>
                </a:spcBef>
              </a:pPr>
              <a:t>19</a:t>
            </a:fld>
            <a:endParaRPr lang="en-US" altLang="zh-TW" smtClean="0">
              <a:solidFill>
                <a:prstClr val="black"/>
              </a:solidFill>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txBox="1">
            <a:spLocks noGrp="1" noChangeArrowheads="1"/>
          </p:cNvSpPr>
          <p:nvPr/>
        </p:nvSpPr>
        <p:spPr bwMode="auto">
          <a:xfrm>
            <a:off x="3977957" y="8840629"/>
            <a:ext cx="3041968"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8" tIns="46639" rIns="93278" bIns="4663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6387" fontAlgn="auto">
              <a:spcBef>
                <a:spcPts val="0"/>
              </a:spcBef>
              <a:spcAft>
                <a:spcPts val="0"/>
              </a:spcAft>
            </a:pPr>
            <a:fld id="{0E34526D-1B01-D945-8263-6B25E8C8D17C}" type="slidenum">
              <a:rPr kumimoji="0" lang="en-US" sz="1200">
                <a:solidFill>
                  <a:srgbClr val="000000"/>
                </a:solidFill>
              </a:rPr>
              <a:pPr algn="r" defTabSz="466387" fontAlgn="auto">
                <a:spcBef>
                  <a:spcPts val="0"/>
                </a:spcBef>
                <a:spcAft>
                  <a:spcPts val="0"/>
                </a:spcAft>
              </a:pPr>
              <a:t>23</a:t>
            </a:fld>
            <a:endParaRPr kumimoji="0" lang="en-US" sz="1200" dirty="0">
              <a:solidFill>
                <a:srgbClr val="000000"/>
              </a:solidFill>
            </a:endParaRP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33194" indent="-233194"/>
            <a:endParaRPr lang="en-US" dirty="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7CFD3A-DBDD-47B3-9201-7071B1EFD517}"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565A658F-9171-47C4-AACA-13BC6DE375B5}" type="slidenum">
              <a:rPr lang="en-US" altLang="zh-TW"/>
              <a:pPr>
                <a:defRPr/>
              </a:pPr>
              <a:t>‹#›</a:t>
            </a:fld>
            <a:endParaRPr lang="en-US" altLang="zh-TW"/>
          </a:p>
        </p:txBody>
      </p:sp>
    </p:spTree>
    <p:extLst>
      <p:ext uri="{BB962C8B-B14F-4D97-AF65-F5344CB8AC3E}">
        <p14:creationId xmlns:p14="http://schemas.microsoft.com/office/powerpoint/2010/main" val="395247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50917B-7E08-4899-97AB-EA8C97C46D08}"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4A61D804-7C58-4AE7-B360-F676090AB4FF}" type="slidenum">
              <a:rPr lang="en-US" altLang="zh-TW"/>
              <a:pPr>
                <a:defRPr/>
              </a:pPr>
              <a:t>‹#›</a:t>
            </a:fld>
            <a:endParaRPr lang="en-US" altLang="zh-TW"/>
          </a:p>
        </p:txBody>
      </p:sp>
    </p:spTree>
    <p:extLst>
      <p:ext uri="{BB962C8B-B14F-4D97-AF65-F5344CB8AC3E}">
        <p14:creationId xmlns:p14="http://schemas.microsoft.com/office/powerpoint/2010/main" val="32075983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82659BFB-D112-47F8-ACF3-A5DCCEDF7371}" type="datetimeFigureOut">
              <a:rPr lang="en-US"/>
              <a:pPr>
                <a:defRPr/>
              </a:pPr>
              <a:t>5/12/2014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C9BC05E5-5B1E-46B4-8AA4-3F19168F6A50}" type="slidenum">
              <a:rPr lang="en-US"/>
              <a:pPr>
                <a:defRPr/>
              </a:pPr>
              <a:t>‹#›</a:t>
            </a:fld>
            <a:endParaRPr lang="en-US"/>
          </a:p>
        </p:txBody>
      </p:sp>
    </p:spTree>
    <p:extLst>
      <p:ext uri="{BB962C8B-B14F-4D97-AF65-F5344CB8AC3E}">
        <p14:creationId xmlns:p14="http://schemas.microsoft.com/office/powerpoint/2010/main" val="369976264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35C4F7D1-6D6B-4DED-AD0F-EAEDFF2F4D7B}" type="datetimeFigureOut">
              <a:rPr lang="en-US"/>
              <a:pPr>
                <a:defRPr/>
              </a:pPr>
              <a:t>5/12/2014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9BDECE5D-360A-4E52-A33B-4F74238ED09A}" type="slidenum">
              <a:rPr lang="en-US"/>
              <a:pPr>
                <a:defRPr/>
              </a:pPr>
              <a:t>‹#›</a:t>
            </a:fld>
            <a:endParaRPr lang="en-US"/>
          </a:p>
        </p:txBody>
      </p:sp>
    </p:spTree>
    <p:extLst>
      <p:ext uri="{BB962C8B-B14F-4D97-AF65-F5344CB8AC3E}">
        <p14:creationId xmlns:p14="http://schemas.microsoft.com/office/powerpoint/2010/main" val="92704557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858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858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solidFill>
                  <a:srgbClr val="E6E7E6"/>
                </a:solidFill>
              </a:defRPr>
            </a:lvl1pPr>
          </a:lstStyle>
          <a:p>
            <a:pPr>
              <a:defRPr/>
            </a:pPr>
            <a:fld id="{9C4ED63C-FC7A-49D9-AA03-F5B2CAF31BD6}" type="datetimeFigureOut">
              <a:rPr lang="en-US" altLang="zh-TW"/>
              <a:pPr>
                <a:defRPr/>
              </a:pPr>
              <a:t>5/12/2014</a:t>
            </a:fld>
            <a:endParaRPr lang="en-US" altLang="zh-TW"/>
          </a:p>
        </p:txBody>
      </p:sp>
      <p:sp>
        <p:nvSpPr>
          <p:cNvPr id="8" name="Rectangle 5"/>
          <p:cNvSpPr>
            <a:spLocks noGrp="1" noChangeArrowheads="1"/>
          </p:cNvSpPr>
          <p:nvPr>
            <p:ph type="ftr" sz="quarter" idx="11"/>
          </p:nvPr>
        </p:nvSpPr>
        <p:spPr/>
        <p:txBody>
          <a:bodyPr/>
          <a:lstStyle>
            <a:lvl1pPr>
              <a:defRPr>
                <a:solidFill>
                  <a:srgbClr val="E6E7E6"/>
                </a:solidFill>
                <a:latin typeface="Verdana" pitchFamily="34"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solidFill>
                  <a:srgbClr val="E6E7E6"/>
                </a:solidFill>
              </a:defRPr>
            </a:lvl1pPr>
          </a:lstStyle>
          <a:p>
            <a:pPr>
              <a:defRPr/>
            </a:pPr>
            <a:fld id="{7D78207E-C722-4DB6-9DAB-48C70F007DC2}" type="slidenum">
              <a:rPr lang="en-US" altLang="zh-TW"/>
              <a:pPr>
                <a:defRPr/>
              </a:pPr>
              <a:t>‹#›</a:t>
            </a:fld>
            <a:endParaRPr lang="en-US" altLang="zh-TW"/>
          </a:p>
        </p:txBody>
      </p:sp>
    </p:spTree>
    <p:extLst>
      <p:ext uri="{BB962C8B-B14F-4D97-AF65-F5344CB8AC3E}">
        <p14:creationId xmlns:p14="http://schemas.microsoft.com/office/powerpoint/2010/main" val="3475812702"/>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5"/>
          <p:cNvSpPr>
            <a:spLocks noGrp="1" noChangeArrowheads="1"/>
          </p:cNvSpPr>
          <p:nvPr>
            <p:ph type="dt" sz="half" idx="10"/>
          </p:nvPr>
        </p:nvSpPr>
        <p:spPr/>
        <p:txBody>
          <a:bodyPr/>
          <a:lstStyle>
            <a:lvl1pPr>
              <a:defRPr>
                <a:solidFill>
                  <a:srgbClr val="E6E7E6"/>
                </a:solidFill>
              </a:defRPr>
            </a:lvl1pPr>
          </a:lstStyle>
          <a:p>
            <a:pPr>
              <a:defRPr/>
            </a:pPr>
            <a:fld id="{B4ACD385-6318-4B07-9722-EB7EB30BC5B3}" type="datetimeFigureOut">
              <a:rPr lang="en-US" altLang="zh-TW"/>
              <a:pPr>
                <a:defRPr/>
              </a:pPr>
              <a:t>5/12/2014</a:t>
            </a:fld>
            <a:endParaRPr lang="en-US" altLang="zh-TW"/>
          </a:p>
        </p:txBody>
      </p:sp>
      <p:sp>
        <p:nvSpPr>
          <p:cNvPr id="6" name="Rectangle 6"/>
          <p:cNvSpPr>
            <a:spLocks noGrp="1" noChangeArrowheads="1"/>
          </p:cNvSpPr>
          <p:nvPr>
            <p:ph type="ftr" sz="quarter" idx="11"/>
          </p:nvPr>
        </p:nvSpPr>
        <p:spPr/>
        <p:txBody>
          <a:bodyPr/>
          <a:lstStyle>
            <a:lvl1pPr>
              <a:defRPr>
                <a:solidFill>
                  <a:srgbClr val="E6E7E6"/>
                </a:solidFill>
                <a:latin typeface="Verdana" pitchFamily="34" charset="0"/>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solidFill>
                  <a:srgbClr val="E6E7E6"/>
                </a:solidFill>
              </a:defRPr>
            </a:lvl1pPr>
          </a:lstStyle>
          <a:p>
            <a:pPr>
              <a:defRPr/>
            </a:pPr>
            <a:fld id="{E667C51F-5A10-471F-AEC1-41061AD698E9}" type="slidenum">
              <a:rPr lang="en-US" altLang="zh-TW"/>
              <a:pPr>
                <a:defRPr/>
              </a:pPr>
              <a:t>‹#›</a:t>
            </a:fld>
            <a:endParaRPr lang="en-US" altLang="zh-TW"/>
          </a:p>
        </p:txBody>
      </p:sp>
    </p:spTree>
    <p:extLst>
      <p:ext uri="{BB962C8B-B14F-4D97-AF65-F5344CB8AC3E}">
        <p14:creationId xmlns:p14="http://schemas.microsoft.com/office/powerpoint/2010/main" val="2464953350"/>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4"/>
          <p:cNvSpPr>
            <a:spLocks noGrp="1" noChangeArrowheads="1"/>
          </p:cNvSpPr>
          <p:nvPr>
            <p:ph type="dt" sz="half" idx="10"/>
          </p:nvPr>
        </p:nvSpPr>
        <p:spPr/>
        <p:txBody>
          <a:bodyPr/>
          <a:lstStyle>
            <a:lvl1pPr>
              <a:defRPr>
                <a:solidFill>
                  <a:srgbClr val="E6E7E6"/>
                </a:solidFill>
              </a:defRPr>
            </a:lvl1pPr>
          </a:lstStyle>
          <a:p>
            <a:pPr>
              <a:defRPr/>
            </a:pPr>
            <a:fld id="{68491655-5352-4B31-8603-6C135228705F}" type="datetimeFigureOut">
              <a:rPr lang="en-US" altLang="zh-TW"/>
              <a:pPr>
                <a:defRPr/>
              </a:pPr>
              <a:t>5/12/2014</a:t>
            </a:fld>
            <a:endParaRPr lang="en-US" altLang="zh-TW"/>
          </a:p>
        </p:txBody>
      </p:sp>
      <p:sp>
        <p:nvSpPr>
          <p:cNvPr id="5" name="Rectangle 5"/>
          <p:cNvSpPr>
            <a:spLocks noGrp="1" noChangeArrowheads="1"/>
          </p:cNvSpPr>
          <p:nvPr>
            <p:ph type="ftr" sz="quarter" idx="11"/>
          </p:nvPr>
        </p:nvSpPr>
        <p:spPr/>
        <p:txBody>
          <a:bodyPr/>
          <a:lstStyle>
            <a:lvl1pPr>
              <a:defRPr>
                <a:solidFill>
                  <a:srgbClr val="E6E7E6"/>
                </a:solidFill>
                <a:latin typeface="Verdana"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solidFill>
                  <a:srgbClr val="E6E7E6"/>
                </a:solidFill>
              </a:defRPr>
            </a:lvl1pPr>
          </a:lstStyle>
          <a:p>
            <a:pPr>
              <a:defRPr/>
            </a:pPr>
            <a:fld id="{CADC569F-A1BB-4F66-A194-6BE3B655F84F}" type="slidenum">
              <a:rPr lang="en-US" altLang="zh-TW"/>
              <a:pPr>
                <a:defRPr/>
              </a:pPr>
              <a:t>‹#›</a:t>
            </a:fld>
            <a:endParaRPr lang="en-US" altLang="zh-TW"/>
          </a:p>
        </p:txBody>
      </p:sp>
    </p:spTree>
    <p:extLst>
      <p:ext uri="{BB962C8B-B14F-4D97-AF65-F5344CB8AC3E}">
        <p14:creationId xmlns:p14="http://schemas.microsoft.com/office/powerpoint/2010/main" val="22896361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444072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84503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144278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9152326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8" name="Footer Placeholder 7"/>
          <p:cNvSpPr>
            <a:spLocks noGrp="1"/>
          </p:cNvSpPr>
          <p:nvPr>
            <p:ph type="ftr" sz="quarter" idx="11"/>
          </p:nvPr>
        </p:nvSpPr>
        <p:spPr/>
        <p:txBody>
          <a:bodyPr/>
          <a:lstStyle/>
          <a:p>
            <a:endParaRPr lang="en-US">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61200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1FDDFD-2F53-4F40-AA3C-DB21C01C79C3}"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8E6E3A0-F82C-40E0-B280-656D20E8039E}" type="slidenum">
              <a:rPr lang="en-US" altLang="zh-TW"/>
              <a:pPr>
                <a:defRPr/>
              </a:pPr>
              <a:t>‹#›</a:t>
            </a:fld>
            <a:endParaRPr lang="en-US" altLang="zh-TW"/>
          </a:p>
        </p:txBody>
      </p:sp>
    </p:spTree>
    <p:extLst>
      <p:ext uri="{BB962C8B-B14F-4D97-AF65-F5344CB8AC3E}">
        <p14:creationId xmlns:p14="http://schemas.microsoft.com/office/powerpoint/2010/main" val="19059049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4" name="Footer Placeholder 3"/>
          <p:cNvSpPr>
            <a:spLocks noGrp="1"/>
          </p:cNvSpPr>
          <p:nvPr>
            <p:ph type="ftr" sz="quarter" idx="11"/>
          </p:nvPr>
        </p:nvSpPr>
        <p:spPr/>
        <p:txBody>
          <a:bodyPr/>
          <a:lstStyle/>
          <a:p>
            <a:endParaRPr lang="en-US">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81364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3" name="Footer Placeholder 2"/>
          <p:cNvSpPr>
            <a:spLocks noGrp="1"/>
          </p:cNvSpPr>
          <p:nvPr>
            <p:ph type="ftr" sz="quarter" idx="11"/>
          </p:nvPr>
        </p:nvSpPr>
        <p:spPr/>
        <p:txBody>
          <a:bodyPr/>
          <a:lstStyle/>
          <a:p>
            <a:endParaRPr lang="en-US">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849826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2149501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7878923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3254206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5888025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1343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366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411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66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4288524"/>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564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8440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4044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5636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126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656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2139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512786" y="1412875"/>
            <a:ext cx="4059214" cy="5256213"/>
          </a:xfrm>
        </p:spPr>
        <p:txBody>
          <a:bodyPr/>
          <a:lstStyle>
            <a:lvl1pPr>
              <a:buFont typeface="Courier New" pitchFamily="49" charset="0"/>
              <a:buChar char="o"/>
              <a:defRPr sz="2400" baseline="0"/>
            </a:lvl1pPr>
            <a:lvl2pPr>
              <a:buFont typeface="Courier New" pitchFamily="49" charset="0"/>
              <a:buChar char="o"/>
              <a:defRPr sz="2000" b="0" baseline="0"/>
            </a:lvl2pPr>
            <a:lvl3pPr>
              <a:buFont typeface="Courier New" pitchFamily="49" charset="0"/>
              <a:buChar char="o"/>
              <a:defRPr sz="1800" baseline="0"/>
            </a:lvl3pPr>
            <a:lvl4pPr>
              <a:buFont typeface="Courier New" pitchFamily="49" charset="0"/>
              <a:buChar char="o"/>
              <a:defRPr sz="1600" baseline="0"/>
            </a:lvl4pPr>
            <a:lvl5pPr>
              <a:buFont typeface="Courier New" pitchFamily="49" charset="0"/>
              <a:buChar char="o"/>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4643438" y="1428736"/>
            <a:ext cx="4041775" cy="5286412"/>
          </a:xfrm>
        </p:spPr>
        <p:txBody>
          <a:bodyPr/>
          <a:lstStyle>
            <a:lvl1pPr>
              <a:buFont typeface="Courier New" pitchFamily="49" charset="0"/>
              <a:buChar char="o"/>
              <a:defRPr sz="2400"/>
            </a:lvl1pPr>
            <a:lvl2pPr>
              <a:buFont typeface="Courier New" pitchFamily="49" charset="0"/>
              <a:buChar char="o"/>
              <a:defRPr sz="2000"/>
            </a:lvl2pPr>
            <a:lvl3pPr>
              <a:buFont typeface="Courier New" pitchFamily="49" charset="0"/>
              <a:buChar char="o"/>
              <a:defRPr sz="1800"/>
            </a:lvl3pPr>
            <a:lvl4pPr>
              <a:buFont typeface="Courier New" pitchFamily="49" charset="0"/>
              <a:buChar char="o"/>
              <a:defRPr sz="1600"/>
            </a:lvl4pPr>
            <a:lvl5pPr>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2120948517"/>
      </p:ext>
    </p:extLst>
  </p:cSld>
  <p:clrMapOvr>
    <a:masterClrMapping/>
  </p:clrMapOvr>
  <p:transition>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293934157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767575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962775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994551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942777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874445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709749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04990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FD4E3D-0703-4179-BF0E-0E33693E2B73}"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54580909-AEA7-43B9-A2C5-74BA32702FCD}" type="slidenum">
              <a:rPr lang="en-US" altLang="zh-TW"/>
              <a:pPr>
                <a:defRPr/>
              </a:pPr>
              <a:t>‹#›</a:t>
            </a:fld>
            <a:endParaRPr lang="en-US" altLang="zh-TW"/>
          </a:p>
        </p:txBody>
      </p:sp>
    </p:spTree>
    <p:extLst>
      <p:ext uri="{BB962C8B-B14F-4D97-AF65-F5344CB8AC3E}">
        <p14:creationId xmlns:p14="http://schemas.microsoft.com/office/powerpoint/2010/main" val="3680397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3262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172974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106708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207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ea typeface="新細明體" pitchFamily="18" charset="-120"/>
              </a:defRPr>
            </a:lvl1pPr>
          </a:lstStyle>
          <a:p>
            <a:pPr>
              <a:defRPr/>
            </a:pPr>
            <a:fld id="{8CF49A73-82D8-49E3-A4F4-50DECB6C15C5}"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ea typeface="新細明體" pitchFamily="18" charset="-120"/>
              </a:defRPr>
            </a:lvl1pPr>
          </a:lstStyle>
          <a:p>
            <a:pPr>
              <a:defRPr/>
            </a:pPr>
            <a:fld id="{D6EBF39D-41A0-4E0C-9727-9704AA124E72}" type="slidenum">
              <a:rPr lang="en-US" altLang="zh-TW"/>
              <a:pPr>
                <a:defRPr/>
              </a:pPr>
              <a:t>‹#›</a:t>
            </a:fld>
            <a:endParaRPr lang="en-US" altLang="zh-TW"/>
          </a:p>
        </p:txBody>
      </p:sp>
    </p:spTree>
    <p:extLst>
      <p:ext uri="{BB962C8B-B14F-4D97-AF65-F5344CB8AC3E}">
        <p14:creationId xmlns:p14="http://schemas.microsoft.com/office/powerpoint/2010/main" val="85833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新細明體" pitchFamily="18" charset="-120"/>
              </a:defRPr>
            </a:lvl1pPr>
          </a:lstStyle>
          <a:p>
            <a:pPr>
              <a:defRPr/>
            </a:pPr>
            <a:fld id="{E691B4FE-B786-4A99-8E97-D485E04F95B0}"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ea typeface="新細明體" pitchFamily="18" charset="-120"/>
              </a:defRPr>
            </a:lvl1pPr>
          </a:lstStyle>
          <a:p>
            <a:pPr>
              <a:defRPr/>
            </a:pPr>
            <a:fld id="{85A5B272-913E-4F6D-AF9E-66138E61D3FF}" type="slidenum">
              <a:rPr lang="en-US" altLang="zh-TW"/>
              <a:pPr>
                <a:defRPr/>
              </a:pPr>
              <a:t>‹#›</a:t>
            </a:fld>
            <a:endParaRPr lang="en-US" altLang="zh-TW"/>
          </a:p>
        </p:txBody>
      </p:sp>
    </p:spTree>
    <p:extLst>
      <p:ext uri="{BB962C8B-B14F-4D97-AF65-F5344CB8AC3E}">
        <p14:creationId xmlns:p14="http://schemas.microsoft.com/office/powerpoint/2010/main" val="1683652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新細明體" pitchFamily="18" charset="-120"/>
              </a:defRPr>
            </a:lvl1pPr>
          </a:lstStyle>
          <a:p>
            <a:pPr>
              <a:defRPr/>
            </a:pPr>
            <a:fld id="{23D63CEB-2A9D-4D8C-B6A5-AF0F7A9E1D02}"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ea typeface="新細明體" pitchFamily="18" charset="-120"/>
              </a:defRPr>
            </a:lvl1pPr>
          </a:lstStyle>
          <a:p>
            <a:pPr>
              <a:defRPr/>
            </a:pPr>
            <a:fld id="{041E3223-5CB3-491D-B01D-B431F5D66868}" type="slidenum">
              <a:rPr lang="en-US" altLang="zh-TW"/>
              <a:pPr>
                <a:defRPr/>
              </a:pPr>
              <a:t>‹#›</a:t>
            </a:fld>
            <a:endParaRPr lang="en-US" altLang="zh-TW"/>
          </a:p>
        </p:txBody>
      </p:sp>
    </p:spTree>
    <p:extLst>
      <p:ext uri="{BB962C8B-B14F-4D97-AF65-F5344CB8AC3E}">
        <p14:creationId xmlns:p14="http://schemas.microsoft.com/office/powerpoint/2010/main" val="745680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新細明體" pitchFamily="18" charset="-120"/>
              </a:defRPr>
            </a:lvl1pPr>
          </a:lstStyle>
          <a:p>
            <a:pPr>
              <a:defRPr/>
            </a:pPr>
            <a:fld id="{7F588769-D03D-403E-B4E3-2B56DEB42327}"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ea typeface="新細明體" pitchFamily="18" charset="-120"/>
              </a:defRPr>
            </a:lvl1pPr>
          </a:lstStyle>
          <a:p>
            <a:pPr>
              <a:defRPr/>
            </a:pPr>
            <a:fld id="{7E0647B3-DB7A-4EC4-95E0-FFAD4AF1E016}" type="slidenum">
              <a:rPr lang="en-US" altLang="zh-TW"/>
              <a:pPr>
                <a:defRPr/>
              </a:pPr>
              <a:t>‹#›</a:t>
            </a:fld>
            <a:endParaRPr lang="en-US" altLang="zh-TW"/>
          </a:p>
        </p:txBody>
      </p:sp>
    </p:spTree>
    <p:extLst>
      <p:ext uri="{BB962C8B-B14F-4D97-AF65-F5344CB8AC3E}">
        <p14:creationId xmlns:p14="http://schemas.microsoft.com/office/powerpoint/2010/main" val="83547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新細明體" pitchFamily="18" charset="-120"/>
              </a:defRPr>
            </a:lvl1pPr>
          </a:lstStyle>
          <a:p>
            <a:pPr>
              <a:defRPr/>
            </a:pPr>
            <a:fld id="{F86976C2-026F-488F-8788-FB0157D0327A}" type="datetimeFigureOut">
              <a:rPr lang="en-US" altLang="zh-TW"/>
              <a:pPr>
                <a:defRPr/>
              </a:pPr>
              <a:t>5/12/2014</a:t>
            </a:fld>
            <a:endParaRPr lang="en-US" altLang="zh-TW"/>
          </a:p>
        </p:txBody>
      </p:sp>
      <p:sp>
        <p:nvSpPr>
          <p:cNvPr id="8"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ea typeface="新細明體" pitchFamily="18" charset="-120"/>
              </a:defRPr>
            </a:lvl1pPr>
          </a:lstStyle>
          <a:p>
            <a:pPr>
              <a:defRPr/>
            </a:pPr>
            <a:fld id="{EAC0CB63-9DA4-4278-B4B3-6FC80993F2AB}" type="slidenum">
              <a:rPr lang="en-US" altLang="zh-TW"/>
              <a:pPr>
                <a:defRPr/>
              </a:pPr>
              <a:t>‹#›</a:t>
            </a:fld>
            <a:endParaRPr lang="en-US" altLang="zh-TW"/>
          </a:p>
        </p:txBody>
      </p:sp>
    </p:spTree>
    <p:extLst>
      <p:ext uri="{BB962C8B-B14F-4D97-AF65-F5344CB8AC3E}">
        <p14:creationId xmlns:p14="http://schemas.microsoft.com/office/powerpoint/2010/main" val="1697122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新細明體" pitchFamily="18" charset="-120"/>
              </a:defRPr>
            </a:lvl1pPr>
          </a:lstStyle>
          <a:p>
            <a:pPr>
              <a:defRPr/>
            </a:pPr>
            <a:fld id="{F26E480C-B155-42D8-A255-FD2067BCCDF6}" type="datetimeFigureOut">
              <a:rPr lang="en-US" altLang="zh-TW"/>
              <a:pPr>
                <a:defRPr/>
              </a:pPr>
              <a:t>5/12/2014</a:t>
            </a:fld>
            <a:endParaRPr lang="en-US" altLang="zh-TW"/>
          </a:p>
        </p:txBody>
      </p:sp>
      <p:sp>
        <p:nvSpPr>
          <p:cNvPr id="4"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ea typeface="新細明體" pitchFamily="18" charset="-120"/>
              </a:defRPr>
            </a:lvl1pPr>
          </a:lstStyle>
          <a:p>
            <a:pPr>
              <a:defRPr/>
            </a:pPr>
            <a:fld id="{E2FCAFC9-06D3-4C90-BC32-4E27257DBADB}" type="slidenum">
              <a:rPr lang="en-US" altLang="zh-TW"/>
              <a:pPr>
                <a:defRPr/>
              </a:pPr>
              <a:t>‹#›</a:t>
            </a:fld>
            <a:endParaRPr lang="en-US" altLang="zh-TW"/>
          </a:p>
        </p:txBody>
      </p:sp>
    </p:spTree>
    <p:extLst>
      <p:ext uri="{BB962C8B-B14F-4D97-AF65-F5344CB8AC3E}">
        <p14:creationId xmlns:p14="http://schemas.microsoft.com/office/powerpoint/2010/main" val="138873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EBEDC5-9932-4C43-8F1F-10D3C3794DFD}"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0B213BBA-3F2A-41EF-901D-35D87E01BBF7}" type="slidenum">
              <a:rPr lang="en-US" altLang="zh-TW"/>
              <a:pPr>
                <a:defRPr/>
              </a:pPr>
              <a:t>‹#›</a:t>
            </a:fld>
            <a:endParaRPr lang="en-US" altLang="zh-TW"/>
          </a:p>
        </p:txBody>
      </p:sp>
    </p:spTree>
    <p:extLst>
      <p:ext uri="{BB962C8B-B14F-4D97-AF65-F5344CB8AC3E}">
        <p14:creationId xmlns:p14="http://schemas.microsoft.com/office/powerpoint/2010/main" val="375800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新細明體" pitchFamily="18" charset="-120"/>
              </a:defRPr>
            </a:lvl1pPr>
          </a:lstStyle>
          <a:p>
            <a:pPr>
              <a:defRPr/>
            </a:pPr>
            <a:fld id="{F6104F32-36F3-43A2-8738-663D3780C68A}" type="datetimeFigureOut">
              <a:rPr lang="en-US" altLang="zh-TW"/>
              <a:pPr>
                <a:defRPr/>
              </a:pPr>
              <a:t>5/12/2014</a:t>
            </a:fld>
            <a:endParaRPr lang="en-US" altLang="zh-TW"/>
          </a:p>
        </p:txBody>
      </p:sp>
      <p:sp>
        <p:nvSpPr>
          <p:cNvPr id="3"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ea typeface="新細明體" pitchFamily="18" charset="-120"/>
              </a:defRPr>
            </a:lvl1pPr>
          </a:lstStyle>
          <a:p>
            <a:pPr>
              <a:defRPr/>
            </a:pPr>
            <a:fld id="{5C885042-C378-44E1-886F-9A79A215C5D3}" type="slidenum">
              <a:rPr lang="en-US" altLang="zh-TW"/>
              <a:pPr>
                <a:defRPr/>
              </a:pPr>
              <a:t>‹#›</a:t>
            </a:fld>
            <a:endParaRPr lang="en-US" altLang="zh-TW"/>
          </a:p>
        </p:txBody>
      </p:sp>
    </p:spTree>
    <p:extLst>
      <p:ext uri="{BB962C8B-B14F-4D97-AF65-F5344CB8AC3E}">
        <p14:creationId xmlns:p14="http://schemas.microsoft.com/office/powerpoint/2010/main" val="474091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新細明體" pitchFamily="18" charset="-120"/>
              </a:defRPr>
            </a:lvl1pPr>
          </a:lstStyle>
          <a:p>
            <a:pPr>
              <a:defRPr/>
            </a:pPr>
            <a:fld id="{C3786AE9-6879-4274-AA42-0CFBE5C8417D}"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ea typeface="新細明體" pitchFamily="18" charset="-120"/>
              </a:defRPr>
            </a:lvl1pPr>
          </a:lstStyle>
          <a:p>
            <a:pPr>
              <a:defRPr/>
            </a:pPr>
            <a:fld id="{9B6C092A-4D7A-40A6-BC12-6093B616E187}" type="slidenum">
              <a:rPr lang="en-US" altLang="zh-TW"/>
              <a:pPr>
                <a:defRPr/>
              </a:pPr>
              <a:t>‹#›</a:t>
            </a:fld>
            <a:endParaRPr lang="en-US" altLang="zh-TW"/>
          </a:p>
        </p:txBody>
      </p:sp>
    </p:spTree>
    <p:extLst>
      <p:ext uri="{BB962C8B-B14F-4D97-AF65-F5344CB8AC3E}">
        <p14:creationId xmlns:p14="http://schemas.microsoft.com/office/powerpoint/2010/main" val="2223231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新細明體" pitchFamily="18" charset="-120"/>
              </a:defRPr>
            </a:lvl1pPr>
          </a:lstStyle>
          <a:p>
            <a:pPr>
              <a:defRPr/>
            </a:pPr>
            <a:fld id="{4D3DB121-A5BC-4BB9-ACB3-F003A1DE6206}"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ea typeface="新細明體" pitchFamily="18" charset="-120"/>
              </a:defRPr>
            </a:lvl1pPr>
          </a:lstStyle>
          <a:p>
            <a:pPr>
              <a:defRPr/>
            </a:pPr>
            <a:fld id="{2B38329F-553A-4EA2-8731-2461EF48E04C}" type="slidenum">
              <a:rPr lang="en-US" altLang="zh-TW"/>
              <a:pPr>
                <a:defRPr/>
              </a:pPr>
              <a:t>‹#›</a:t>
            </a:fld>
            <a:endParaRPr lang="en-US" altLang="zh-TW"/>
          </a:p>
        </p:txBody>
      </p:sp>
    </p:spTree>
    <p:extLst>
      <p:ext uri="{BB962C8B-B14F-4D97-AF65-F5344CB8AC3E}">
        <p14:creationId xmlns:p14="http://schemas.microsoft.com/office/powerpoint/2010/main" val="276454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新細明體" pitchFamily="18" charset="-120"/>
              </a:defRPr>
            </a:lvl1pPr>
          </a:lstStyle>
          <a:p>
            <a:pPr>
              <a:defRPr/>
            </a:pPr>
            <a:fld id="{79D87BB1-3477-4F28-93C5-93EAF75FF3D5}"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ea typeface="新細明體" pitchFamily="18" charset="-120"/>
              </a:defRPr>
            </a:lvl1pPr>
          </a:lstStyle>
          <a:p>
            <a:pPr>
              <a:defRPr/>
            </a:pPr>
            <a:fld id="{CA567F17-3FBC-4CB9-B0EC-6930446A2ADC}" type="slidenum">
              <a:rPr lang="en-US" altLang="zh-TW"/>
              <a:pPr>
                <a:defRPr/>
              </a:pPr>
              <a:t>‹#›</a:t>
            </a:fld>
            <a:endParaRPr lang="en-US" altLang="zh-TW"/>
          </a:p>
        </p:txBody>
      </p:sp>
    </p:spTree>
    <p:extLst>
      <p:ext uri="{BB962C8B-B14F-4D97-AF65-F5344CB8AC3E}">
        <p14:creationId xmlns:p14="http://schemas.microsoft.com/office/powerpoint/2010/main" val="1172169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新細明體" pitchFamily="18" charset="-120"/>
              </a:defRPr>
            </a:lvl1pPr>
          </a:lstStyle>
          <a:p>
            <a:pPr>
              <a:defRPr/>
            </a:pPr>
            <a:fld id="{601BF370-23EE-4053-8914-411161D77135}"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ea typeface="新細明體" pitchFamily="18" charset="-120"/>
              </a:defRPr>
            </a:lvl1pPr>
          </a:lstStyle>
          <a:p>
            <a:pPr>
              <a:defRPr/>
            </a:pPr>
            <a:fld id="{5A1F5E16-78AF-4932-876E-8A5FC4C2459B}" type="slidenum">
              <a:rPr lang="en-US" altLang="zh-TW"/>
              <a:pPr>
                <a:defRPr/>
              </a:pPr>
              <a:t>‹#›</a:t>
            </a:fld>
            <a:endParaRPr lang="en-US" altLang="zh-TW"/>
          </a:p>
        </p:txBody>
      </p:sp>
    </p:spTree>
    <p:extLst>
      <p:ext uri="{BB962C8B-B14F-4D97-AF65-F5344CB8AC3E}">
        <p14:creationId xmlns:p14="http://schemas.microsoft.com/office/powerpoint/2010/main" val="2814133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ea typeface="新細明體" pitchFamily="18" charset="-120"/>
              </a:defRPr>
            </a:lvl1pPr>
          </a:lstStyle>
          <a:p>
            <a:pPr>
              <a:defRPr/>
            </a:pPr>
            <a:fld id="{1FDDB39D-AA09-4051-89B4-D2926137759F}" type="datetimeFigureOut">
              <a:rPr lang="en-US" altLang="zh-TW"/>
              <a:pPr>
                <a:defRPr/>
              </a:pPr>
              <a:t>5/12/2014</a:t>
            </a:fld>
            <a:endParaRPr lang="en-US" altLang="zh-TW"/>
          </a:p>
        </p:txBody>
      </p:sp>
      <p:sp>
        <p:nvSpPr>
          <p:cNvPr id="4" name="Footer Placeholder 4"/>
          <p:cNvSpPr>
            <a:spLocks noGrp="1"/>
          </p:cNvSpPr>
          <p:nvPr>
            <p:ph type="ftr" sz="quarter" idx="11"/>
          </p:nvPr>
        </p:nvSpPr>
        <p:spPr/>
        <p:txBody>
          <a:bodyPr/>
          <a:lstStyle>
            <a:lvl1pPr>
              <a:defRPr>
                <a:ea typeface="新細明體" pitchFamily="18" charset="-120"/>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ea typeface="新細明體" pitchFamily="18" charset="-120"/>
              </a:defRPr>
            </a:lvl1pPr>
          </a:lstStyle>
          <a:p>
            <a:pPr>
              <a:defRPr/>
            </a:pPr>
            <a:fld id="{CCC25014-501F-432B-9F11-EC8F75763F0D}" type="slidenum">
              <a:rPr lang="en-US" altLang="zh-TW"/>
              <a:pPr>
                <a:defRPr/>
              </a:pPr>
              <a:t>‹#›</a:t>
            </a:fld>
            <a:endParaRPr lang="en-US" altLang="zh-TW"/>
          </a:p>
        </p:txBody>
      </p:sp>
    </p:spTree>
    <p:extLst>
      <p:ext uri="{BB962C8B-B14F-4D97-AF65-F5344CB8AC3E}">
        <p14:creationId xmlns:p14="http://schemas.microsoft.com/office/powerpoint/2010/main" val="2445260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9030AE-AAD8-4CCF-97C4-4728AA347ECB}"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515B57E-2813-438E-97F1-7B124C6D03E2}"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386014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483A5F-7D67-432F-A1D3-F807A625827C}"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82979CA-D0E4-49EB-BC5D-47E1446654A1}"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3585140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B52F57-74AE-4313-AB3E-012153678487}"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C6DE07E-F489-4C1A-AA2B-AA486E74FEAE}"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73155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5E60A6-7E87-472B-9704-DABE5704463A}"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DC3D924-A4C4-4BAA-A2B6-DBE2896C8121}"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97874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D71841-C6EF-4871-A669-3AC62E428D6B}"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8D6F5F80-EF61-4653-8456-96ECD16F0424}" type="slidenum">
              <a:rPr lang="en-US" altLang="zh-TW"/>
              <a:pPr>
                <a:defRPr/>
              </a:pPr>
              <a:t>‹#›</a:t>
            </a:fld>
            <a:endParaRPr lang="en-US" altLang="zh-TW"/>
          </a:p>
        </p:txBody>
      </p:sp>
    </p:spTree>
    <p:extLst>
      <p:ext uri="{BB962C8B-B14F-4D97-AF65-F5344CB8AC3E}">
        <p14:creationId xmlns:p14="http://schemas.microsoft.com/office/powerpoint/2010/main" val="2642571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DB0B72-9A29-4449-B69B-D5753BBBB59F}"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546A073-19EB-4FD5-8479-F4A087AE4BFC}"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3107086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209F4E-23F2-4638-9745-9393D5DC9618}"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C60D-D45F-4FB2-B373-095E05EA15EC}"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3292121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A3D004-0FA3-450E-82A5-79EA53C67780}"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190A7FFC-717D-4B10-A4D3-8C728D937BD3}"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2066787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F8E757-09AD-4C9F-A13F-2561738E07DF}"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827C3D8-09E8-48B6-AB65-1EAA25D7DEA7}"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465353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E0B9C-2328-45D8-B18A-A7D7CC36B670}"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831F287-5817-445D-8C45-8607809EDF01}"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1298198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24AD10-87EC-464A-B653-E9D7CA0B1472}"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41DD07B-9F93-4B40-9221-C43B0002F430}"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3558471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99BD8-1C15-4AF5-8555-DE07F6CAE1D8}" type="datetimeFigureOut">
              <a:rPr lang="en-US">
                <a:solidFill>
                  <a:srgbClr val="DDDEDD">
                    <a:tint val="75000"/>
                  </a:srgbClr>
                </a:solidFill>
              </a:rPr>
              <a:pPr>
                <a:def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2EA2017-5EA2-4FBB-A2EC-EBC3D98DAE25}" type="slidenum">
              <a:rPr lang="en-US">
                <a:solidFill>
                  <a:srgbClr val="DDDEDD">
                    <a:tint val="75000"/>
                  </a:srgbClr>
                </a:solidFill>
              </a:rPr>
              <a:pPr>
                <a:defRPr/>
              </a:pPr>
              <a:t>‹#›</a:t>
            </a:fld>
            <a:endParaRPr lang="en-US" dirty="0">
              <a:solidFill>
                <a:srgbClr val="DDDEDD">
                  <a:tint val="75000"/>
                </a:srgbClr>
              </a:solidFill>
            </a:endParaRPr>
          </a:p>
        </p:txBody>
      </p:sp>
    </p:spTree>
    <p:extLst>
      <p:ext uri="{BB962C8B-B14F-4D97-AF65-F5344CB8AC3E}">
        <p14:creationId xmlns:p14="http://schemas.microsoft.com/office/powerpoint/2010/main" val="4009337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965919-5D87-4767-AB58-DAE1DA44DD00}"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55BEF10-8B7A-469D-A61D-18314E49483B}" type="slidenum">
              <a:rPr lang="en-US" altLang="zh-TW"/>
              <a:pPr>
                <a:defRPr/>
              </a:pPr>
              <a:t>‹#›</a:t>
            </a:fld>
            <a:endParaRPr lang="en-US" altLang="zh-TW"/>
          </a:p>
        </p:txBody>
      </p:sp>
    </p:spTree>
    <p:extLst>
      <p:ext uri="{BB962C8B-B14F-4D97-AF65-F5344CB8AC3E}">
        <p14:creationId xmlns:p14="http://schemas.microsoft.com/office/powerpoint/2010/main" val="2259683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2E674C-90D1-4DDB-B0C4-EE4F0A0CD286}"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36BE6DD3-231A-4043-8D7A-B8E799F88B31}" type="slidenum">
              <a:rPr lang="en-US" altLang="zh-TW"/>
              <a:pPr>
                <a:defRPr/>
              </a:pPr>
              <a:t>‹#›</a:t>
            </a:fld>
            <a:endParaRPr lang="en-US" altLang="zh-TW"/>
          </a:p>
        </p:txBody>
      </p:sp>
    </p:spTree>
    <p:extLst>
      <p:ext uri="{BB962C8B-B14F-4D97-AF65-F5344CB8AC3E}">
        <p14:creationId xmlns:p14="http://schemas.microsoft.com/office/powerpoint/2010/main" val="1074469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0F23A4-EB1C-496A-A7BD-5EE5517007C1}"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3F363DEC-29BD-4981-9FF8-D2EAC875AE1E}" type="slidenum">
              <a:rPr lang="en-US" altLang="zh-TW"/>
              <a:pPr>
                <a:defRPr/>
              </a:pPr>
              <a:t>‹#›</a:t>
            </a:fld>
            <a:endParaRPr lang="en-US" altLang="zh-TW"/>
          </a:p>
        </p:txBody>
      </p:sp>
    </p:spTree>
    <p:extLst>
      <p:ext uri="{BB962C8B-B14F-4D97-AF65-F5344CB8AC3E}">
        <p14:creationId xmlns:p14="http://schemas.microsoft.com/office/powerpoint/2010/main" val="386237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3702-2DC8-4BEC-95B8-97C0414F9B91}" type="datetimeFigureOut">
              <a:rPr lang="en-US" altLang="zh-TW"/>
              <a:pPr>
                <a:defRPr/>
              </a:pPr>
              <a:t>5/12/2014</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F38CDE6E-67A4-4EDD-AF36-44DCCE06EA60}" type="slidenum">
              <a:rPr lang="en-US" altLang="zh-TW"/>
              <a:pPr>
                <a:defRPr/>
              </a:pPr>
              <a:t>‹#›</a:t>
            </a:fld>
            <a:endParaRPr lang="en-US" altLang="zh-TW"/>
          </a:p>
        </p:txBody>
      </p:sp>
    </p:spTree>
    <p:extLst>
      <p:ext uri="{BB962C8B-B14F-4D97-AF65-F5344CB8AC3E}">
        <p14:creationId xmlns:p14="http://schemas.microsoft.com/office/powerpoint/2010/main" val="1403705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05D249-38DD-4706-A7DF-F62D97399CF5}"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B6F39B1E-C5B2-4D2D-AFCD-F03A67EB14D6}" type="slidenum">
              <a:rPr lang="en-US" altLang="zh-TW"/>
              <a:pPr>
                <a:defRPr/>
              </a:pPr>
              <a:t>‹#›</a:t>
            </a:fld>
            <a:endParaRPr lang="en-US" altLang="zh-TW"/>
          </a:p>
        </p:txBody>
      </p:sp>
    </p:spTree>
    <p:extLst>
      <p:ext uri="{BB962C8B-B14F-4D97-AF65-F5344CB8AC3E}">
        <p14:creationId xmlns:p14="http://schemas.microsoft.com/office/powerpoint/2010/main" val="625593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6DFBED-C336-4985-99C1-D9F4F6519D0B}" type="datetimeFigureOut">
              <a:rPr lang="en-US" altLang="zh-TW"/>
              <a:pPr>
                <a:defRPr/>
              </a:pPr>
              <a:t>5/12/2014</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4699C605-F09C-44CA-BAB3-34E1A75A4AAC}" type="slidenum">
              <a:rPr lang="en-US" altLang="zh-TW"/>
              <a:pPr>
                <a:defRPr/>
              </a:pPr>
              <a:t>‹#›</a:t>
            </a:fld>
            <a:endParaRPr lang="en-US" altLang="zh-TW"/>
          </a:p>
        </p:txBody>
      </p:sp>
    </p:spTree>
    <p:extLst>
      <p:ext uri="{BB962C8B-B14F-4D97-AF65-F5344CB8AC3E}">
        <p14:creationId xmlns:p14="http://schemas.microsoft.com/office/powerpoint/2010/main" val="3117616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5065CE-6D9D-421D-A588-CB66F4611059}" type="datetimeFigureOut">
              <a:rPr lang="en-US" altLang="zh-TW"/>
              <a:pPr>
                <a:defRPr/>
              </a:pPr>
              <a:t>5/12/2014</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A7980925-2653-4E65-91E5-8FDC10966A3A}" type="slidenum">
              <a:rPr lang="en-US" altLang="zh-TW"/>
              <a:pPr>
                <a:defRPr/>
              </a:pPr>
              <a:t>‹#›</a:t>
            </a:fld>
            <a:endParaRPr lang="en-US" altLang="zh-TW"/>
          </a:p>
        </p:txBody>
      </p:sp>
    </p:spTree>
    <p:extLst>
      <p:ext uri="{BB962C8B-B14F-4D97-AF65-F5344CB8AC3E}">
        <p14:creationId xmlns:p14="http://schemas.microsoft.com/office/powerpoint/2010/main" val="103329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0BFD62-185E-40B2-AC39-CF5131BF8FA6}" type="datetimeFigureOut">
              <a:rPr lang="en-US" altLang="zh-TW"/>
              <a:pPr>
                <a:defRPr/>
              </a:pPr>
              <a:t>5/12/2014</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63F984A9-07CC-4E80-B61B-5737411760E8}" type="slidenum">
              <a:rPr lang="en-US" altLang="zh-TW"/>
              <a:pPr>
                <a:defRPr/>
              </a:pPr>
              <a:t>‹#›</a:t>
            </a:fld>
            <a:endParaRPr lang="en-US" altLang="zh-TW"/>
          </a:p>
        </p:txBody>
      </p:sp>
    </p:spTree>
    <p:extLst>
      <p:ext uri="{BB962C8B-B14F-4D97-AF65-F5344CB8AC3E}">
        <p14:creationId xmlns:p14="http://schemas.microsoft.com/office/powerpoint/2010/main" val="2698580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0A1585-6DBD-4F73-A20E-4D5AF369D9F7}"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2A05F107-630C-4E3D-9EB3-1010FD994165}" type="slidenum">
              <a:rPr lang="en-US" altLang="zh-TW"/>
              <a:pPr>
                <a:defRPr/>
              </a:pPr>
              <a:t>‹#›</a:t>
            </a:fld>
            <a:endParaRPr lang="en-US" altLang="zh-TW"/>
          </a:p>
        </p:txBody>
      </p:sp>
    </p:spTree>
    <p:extLst>
      <p:ext uri="{BB962C8B-B14F-4D97-AF65-F5344CB8AC3E}">
        <p14:creationId xmlns:p14="http://schemas.microsoft.com/office/powerpoint/2010/main" val="1162319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1C4E31-D23D-49B8-BB2F-A1412B3C18CC}"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17232F05-C06A-490E-8C24-4E12FFE1577D}" type="slidenum">
              <a:rPr lang="en-US" altLang="zh-TW"/>
              <a:pPr>
                <a:defRPr/>
              </a:pPr>
              <a:t>‹#›</a:t>
            </a:fld>
            <a:endParaRPr lang="en-US" altLang="zh-TW"/>
          </a:p>
        </p:txBody>
      </p:sp>
    </p:spTree>
    <p:extLst>
      <p:ext uri="{BB962C8B-B14F-4D97-AF65-F5344CB8AC3E}">
        <p14:creationId xmlns:p14="http://schemas.microsoft.com/office/powerpoint/2010/main" val="584366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FA934F-8CD7-4C73-BF4B-45E026132CEA}"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8630486B-A386-4ED6-AEC4-F2B9A971C7D5}" type="slidenum">
              <a:rPr lang="en-US" altLang="zh-TW"/>
              <a:pPr>
                <a:defRPr/>
              </a:pPr>
              <a:t>‹#›</a:t>
            </a:fld>
            <a:endParaRPr lang="en-US" altLang="zh-TW"/>
          </a:p>
        </p:txBody>
      </p:sp>
    </p:spTree>
    <p:extLst>
      <p:ext uri="{BB962C8B-B14F-4D97-AF65-F5344CB8AC3E}">
        <p14:creationId xmlns:p14="http://schemas.microsoft.com/office/powerpoint/2010/main" val="253451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97908D-9CF7-45E4-87EF-47E7C7B7C982}" type="datetimeFigureOut">
              <a:rPr lang="en-US" altLang="zh-TW"/>
              <a:pPr>
                <a:defRPr/>
              </a:pPr>
              <a:t>5/12/2014</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7E2E1AED-F9A4-4198-86F8-5C5EDB5A27A3}" type="slidenum">
              <a:rPr lang="en-US" altLang="zh-TW"/>
              <a:pPr>
                <a:defRPr/>
              </a:pPr>
              <a:t>‹#›</a:t>
            </a:fld>
            <a:endParaRPr lang="en-US" altLang="zh-TW"/>
          </a:p>
        </p:txBody>
      </p:sp>
    </p:spTree>
    <p:extLst>
      <p:ext uri="{BB962C8B-B14F-4D97-AF65-F5344CB8AC3E}">
        <p14:creationId xmlns:p14="http://schemas.microsoft.com/office/powerpoint/2010/main" val="3396065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608184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04512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423A14-A40F-4B5C-B8C9-16D380C95372}" type="datetimeFigureOut">
              <a:rPr lang="en-US" altLang="zh-TW"/>
              <a:pPr>
                <a:defRPr/>
              </a:pPr>
              <a:t>5/12/2014</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DBDEBCB7-CD2C-47B5-879D-3F4F802E6EBD}" type="slidenum">
              <a:rPr lang="en-US" altLang="zh-TW"/>
              <a:pPr>
                <a:defRPr/>
              </a:pPr>
              <a:t>‹#›</a:t>
            </a:fld>
            <a:endParaRPr lang="en-US" altLang="zh-TW"/>
          </a:p>
        </p:txBody>
      </p:sp>
    </p:spTree>
    <p:extLst>
      <p:ext uri="{BB962C8B-B14F-4D97-AF65-F5344CB8AC3E}">
        <p14:creationId xmlns:p14="http://schemas.microsoft.com/office/powerpoint/2010/main" val="960471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510843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295898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8" name="Footer Placeholder 7"/>
          <p:cNvSpPr>
            <a:spLocks noGrp="1"/>
          </p:cNvSpPr>
          <p:nvPr>
            <p:ph type="ftr" sz="quarter" idx="11"/>
          </p:nvPr>
        </p:nvSpPr>
        <p:spPr/>
        <p:txBody>
          <a:bodyPr/>
          <a:lstStyle/>
          <a:p>
            <a:endParaRPr lang="en-US">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183561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4" name="Footer Placeholder 3"/>
          <p:cNvSpPr>
            <a:spLocks noGrp="1"/>
          </p:cNvSpPr>
          <p:nvPr>
            <p:ph type="ftr" sz="quarter" idx="11"/>
          </p:nvPr>
        </p:nvSpPr>
        <p:spPr/>
        <p:txBody>
          <a:bodyPr/>
          <a:lstStyle/>
          <a:p>
            <a:endParaRPr lang="en-US">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72834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3" name="Footer Placeholder 2"/>
          <p:cNvSpPr>
            <a:spLocks noGrp="1"/>
          </p:cNvSpPr>
          <p:nvPr>
            <p:ph type="ftr" sz="quarter" idx="11"/>
          </p:nvPr>
        </p:nvSpPr>
        <p:spPr/>
        <p:txBody>
          <a:bodyPr/>
          <a:lstStyle/>
          <a:p>
            <a:endParaRPr lang="en-US">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802054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459237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981691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909402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2416893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114863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3AD809-1791-4630-ABC5-BD847281C5D4}" type="datetimeFigureOut">
              <a:rPr lang="en-US" altLang="zh-TW"/>
              <a:pPr>
                <a:defRPr/>
              </a:pPr>
              <a:t>5/12/2014</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0154EAD9-1F6E-4F69-AF38-A7636D5CDC57}" type="slidenum">
              <a:rPr lang="en-US" altLang="zh-TW"/>
              <a:pPr>
                <a:defRPr/>
              </a:pPr>
              <a:t>‹#›</a:t>
            </a:fld>
            <a:endParaRPr lang="en-US" altLang="zh-TW"/>
          </a:p>
        </p:txBody>
      </p:sp>
    </p:spTree>
    <p:extLst>
      <p:ext uri="{BB962C8B-B14F-4D97-AF65-F5344CB8AC3E}">
        <p14:creationId xmlns:p14="http://schemas.microsoft.com/office/powerpoint/2010/main" val="34487037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905562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4271308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6" name="Footer Placeholder 5"/>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7" name="Slide Number Placeholder 6"/>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772826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8" name="Footer Placeholder 7"/>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9" name="Slide Number Placeholder 8"/>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3747235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4" name="Footer Placeholder 3"/>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5" name="Slide Number Placeholder 4"/>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902457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3" name="Footer Placeholder 2"/>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4" name="Slide Number Placeholder 3"/>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919884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6" name="Footer Placeholder 5"/>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7" name="Slide Number Placeholder 6"/>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104066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6" name="Footer Placeholder 5"/>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7" name="Slide Number Placeholder 6"/>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52198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1948636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defRPr>
            </a:lvl1pPr>
          </a:lstStyle>
          <a:p>
            <a:fld id="{08166C97-7288-2343-82B1-34ED0E7E0891}" type="datetimeFigureOut">
              <a:rPr lang="en-US" smtClean="0">
                <a:solidFill>
                  <a:srgbClr val="DDDEDD">
                    <a:tint val="75000"/>
                  </a:srgbClr>
                </a:solidFill>
              </a:rPr>
              <a:pPr/>
              <a:t>5/12/2014</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lvl1pPr>
              <a:defRPr>
                <a:latin typeface="Arial"/>
              </a:defRPr>
            </a:lvl1p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lvl1pPr>
              <a:defRPr>
                <a:latin typeface="Arial"/>
              </a:defRPr>
            </a:lvl1p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04149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E7259C-CC8E-4B7F-8209-7848FB7E2DB7}"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6466C752-6067-4552-86CA-1C7016A71AC4}" type="slidenum">
              <a:rPr lang="en-US" altLang="zh-TW"/>
              <a:pPr>
                <a:defRPr/>
              </a:pPr>
              <a:t>‹#›</a:t>
            </a:fld>
            <a:endParaRPr lang="en-US" altLang="zh-TW"/>
          </a:p>
        </p:txBody>
      </p:sp>
    </p:spTree>
    <p:extLst>
      <p:ext uri="{BB962C8B-B14F-4D97-AF65-F5344CB8AC3E}">
        <p14:creationId xmlns:p14="http://schemas.microsoft.com/office/powerpoint/2010/main" val="16891854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5394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288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036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653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67834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8021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7238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0080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4049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703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E01126-7792-4DEF-AEEB-4293FAD91B08}" type="datetimeFigureOut">
              <a:rPr lang="en-US" altLang="zh-TW"/>
              <a:pPr>
                <a:defRPr/>
              </a:pPr>
              <a:t>5/12/2014</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32A1D0A6-1055-45CE-8098-F6F99928DBA3}" type="slidenum">
              <a:rPr lang="en-US" altLang="zh-TW"/>
              <a:pPr>
                <a:defRPr/>
              </a:pPr>
              <a:t>‹#›</a:t>
            </a:fld>
            <a:endParaRPr lang="en-US" altLang="zh-TW"/>
          </a:p>
        </p:txBody>
      </p:sp>
    </p:spTree>
    <p:extLst>
      <p:ext uri="{BB962C8B-B14F-4D97-AF65-F5344CB8AC3E}">
        <p14:creationId xmlns:p14="http://schemas.microsoft.com/office/powerpoint/2010/main" val="1026371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儷黑 Pro"/>
              </a:defRPr>
            </a:lvl1pPr>
          </a:lstStyle>
          <a:p>
            <a:fld id="{6E6C7954-4482-584A-90D6-C15DF363A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儷黑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儷黑 Pro"/>
              </a:defRPr>
            </a:lvl1pPr>
          </a:lstStyle>
          <a:p>
            <a:fld id="{3FC1B7E9-C522-364A-B160-FCCB041DD3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9647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DF591024-AF65-41EF-A3DD-D2F8DFADAEAC}" type="datetimeFigureOut">
              <a:rPr lang="en-US"/>
              <a:pPr>
                <a:defRPr/>
              </a:pPr>
              <a:t>5/12/2014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303A4582-2157-4E58-AC5A-A31E33F442D7}" type="slidenum">
              <a:rPr lang="en-US"/>
              <a:pPr>
                <a:defRPr/>
              </a:pPr>
              <a:t>‹#›</a:t>
            </a:fld>
            <a:endParaRPr lang="en-US"/>
          </a:p>
        </p:txBody>
      </p:sp>
    </p:spTree>
    <p:extLst>
      <p:ext uri="{BB962C8B-B14F-4D97-AF65-F5344CB8AC3E}">
        <p14:creationId xmlns:p14="http://schemas.microsoft.com/office/powerpoint/2010/main" val="1581975985"/>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E6952D57-719E-4B23-88CD-35D95588D85E}" type="datetimeFigureOut">
              <a:rPr lang="en-US"/>
              <a:pPr>
                <a:defRPr/>
              </a:pPr>
              <a:t>5/12/2014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64E2811F-AEA2-44E5-A158-9037D21E0B96}" type="slidenum">
              <a:rPr lang="en-US"/>
              <a:pPr>
                <a:defRPr/>
              </a:pPr>
              <a:t>‹#›</a:t>
            </a:fld>
            <a:endParaRPr lang="en-US"/>
          </a:p>
        </p:txBody>
      </p:sp>
    </p:spTree>
    <p:extLst>
      <p:ext uri="{BB962C8B-B14F-4D97-AF65-F5344CB8AC3E}">
        <p14:creationId xmlns:p14="http://schemas.microsoft.com/office/powerpoint/2010/main" val="2224549077"/>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3A1DB76B-5D89-4D93-A9A4-00F6CAE91D08}" type="datetimeFigureOut">
              <a:rPr lang="en-US"/>
              <a:pPr>
                <a:defRPr/>
              </a:pPr>
              <a:t>5/12/2014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68AA299D-A020-4050-BF87-E52E69614DA7}" type="slidenum">
              <a:rPr lang="en-US"/>
              <a:pPr>
                <a:defRPr/>
              </a:pPr>
              <a:t>‹#›</a:t>
            </a:fld>
            <a:endParaRPr lang="en-US"/>
          </a:p>
        </p:txBody>
      </p:sp>
    </p:spTree>
    <p:extLst>
      <p:ext uri="{BB962C8B-B14F-4D97-AF65-F5344CB8AC3E}">
        <p14:creationId xmlns:p14="http://schemas.microsoft.com/office/powerpoint/2010/main" val="1274025518"/>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9E1617D0-69E7-44EA-9A69-D551201CBAEF}" type="datetimeFigureOut">
              <a:rPr lang="en-US"/>
              <a:pPr>
                <a:defRPr/>
              </a:pPr>
              <a:t>5/12/2014</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94CB8DEA-B112-403B-9AFE-6EBF7BB7B7FB}" type="slidenum">
              <a:rPr lang="en-US"/>
              <a:pPr>
                <a:defRPr/>
              </a:pPr>
              <a:t>‹#›</a:t>
            </a:fld>
            <a:endParaRPr lang="en-US"/>
          </a:p>
        </p:txBody>
      </p:sp>
    </p:spTree>
    <p:extLst>
      <p:ext uri="{BB962C8B-B14F-4D97-AF65-F5344CB8AC3E}">
        <p14:creationId xmlns:p14="http://schemas.microsoft.com/office/powerpoint/2010/main" val="401001878"/>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4350AD28-4056-4097-9E54-9A77A420D8D3}" type="datetimeFigureOut">
              <a:rPr lang="en-US"/>
              <a:pPr>
                <a:defRPr/>
              </a:pPr>
              <a:t>5/12/2014</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608F049D-52EA-4B56-88D7-0AB8C2DF446B}" type="slidenum">
              <a:rPr lang="en-US"/>
              <a:pPr>
                <a:defRPr/>
              </a:pPr>
              <a:t>‹#›</a:t>
            </a:fld>
            <a:endParaRPr lang="en-US"/>
          </a:p>
        </p:txBody>
      </p:sp>
    </p:spTree>
    <p:extLst>
      <p:ext uri="{BB962C8B-B14F-4D97-AF65-F5344CB8AC3E}">
        <p14:creationId xmlns:p14="http://schemas.microsoft.com/office/powerpoint/2010/main" val="3740196774"/>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FE718F8C-8A60-4937-8D39-32B9690AD631}" type="datetimeFigureOut">
              <a:rPr lang="en-US"/>
              <a:pPr>
                <a:defRPr/>
              </a:pPr>
              <a:t>5/12/2014</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18A76562-D0DC-4A38-A6E7-D6306A57AC86}" type="slidenum">
              <a:rPr lang="en-US"/>
              <a:pPr>
                <a:defRPr/>
              </a:pPr>
              <a:t>‹#›</a:t>
            </a:fld>
            <a:endParaRPr lang="en-US"/>
          </a:p>
        </p:txBody>
      </p:sp>
    </p:spTree>
    <p:extLst>
      <p:ext uri="{BB962C8B-B14F-4D97-AF65-F5344CB8AC3E}">
        <p14:creationId xmlns:p14="http://schemas.microsoft.com/office/powerpoint/2010/main" val="1854690204"/>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68012964-73B6-4955-B842-C73AC2B1DB4C}" type="datetimeFigureOut">
              <a:rPr lang="en-US"/>
              <a:pPr>
                <a:defRPr/>
              </a:pPr>
              <a:t>5/12/2014</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4D90C7B1-D973-4CC2-9BA5-8FEED49A3616}" type="slidenum">
              <a:rPr lang="en-US"/>
              <a:pPr>
                <a:defRPr/>
              </a:pPr>
              <a:t>‹#›</a:t>
            </a:fld>
            <a:endParaRPr lang="en-US"/>
          </a:p>
        </p:txBody>
      </p:sp>
    </p:spTree>
    <p:extLst>
      <p:ext uri="{BB962C8B-B14F-4D97-AF65-F5344CB8AC3E}">
        <p14:creationId xmlns:p14="http://schemas.microsoft.com/office/powerpoint/2010/main" val="3106060163"/>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7A7EBF47-C478-405F-86B8-958E15397838}" type="datetimeFigureOut">
              <a:rPr lang="en-US"/>
              <a:pPr>
                <a:defRPr/>
              </a:pPr>
              <a:t>5/12/2014</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76529A4A-7162-467C-8D29-6ECD9FC59CDD}" type="slidenum">
              <a:rPr lang="en-US"/>
              <a:pPr>
                <a:defRPr/>
              </a:pPr>
              <a:t>‹#›</a:t>
            </a:fld>
            <a:endParaRPr lang="en-US"/>
          </a:p>
        </p:txBody>
      </p:sp>
    </p:spTree>
    <p:extLst>
      <p:ext uri="{BB962C8B-B14F-4D97-AF65-F5344CB8AC3E}">
        <p14:creationId xmlns:p14="http://schemas.microsoft.com/office/powerpoint/2010/main" val="1087538495"/>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srgbClr val="DDDEDD">
                    <a:tint val="75000"/>
                  </a:srgbClr>
                </a:solidFill>
              </a:defRPr>
            </a:lvl1pPr>
          </a:lstStyle>
          <a:p>
            <a:pPr>
              <a:defRPr/>
            </a:pPr>
            <a:fld id="{2EBDA538-644F-48A3-A68B-51184324469E}" type="datetimeFigureOut">
              <a:rPr lang="en-US"/>
              <a:pPr>
                <a:defRPr/>
              </a:pPr>
              <a:t>5/12/2014</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srgbClr val="DDDEDD">
                    <a:tint val="75000"/>
                  </a:srgbClr>
                </a:solidFill>
                <a:ea typeface="ＭＳ Ｐゴシック" pitchFamily="-80"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srgbClr val="DDDEDD">
                    <a:tint val="75000"/>
                  </a:srgbClr>
                </a:solidFill>
              </a:defRPr>
            </a:lvl1pPr>
          </a:lstStyle>
          <a:p>
            <a:pPr>
              <a:defRPr/>
            </a:pPr>
            <a:fld id="{30FCDF0A-A2DC-4837-AAEF-35BD6191FE87}" type="slidenum">
              <a:rPr lang="en-US"/>
              <a:pPr>
                <a:defRPr/>
              </a:pPr>
              <a:t>‹#›</a:t>
            </a:fld>
            <a:endParaRPr lang="en-US"/>
          </a:p>
        </p:txBody>
      </p:sp>
    </p:spTree>
    <p:extLst>
      <p:ext uri="{BB962C8B-B14F-4D97-AF65-F5344CB8AC3E}">
        <p14:creationId xmlns:p14="http://schemas.microsoft.com/office/powerpoint/2010/main" val="18892580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image" Target="../media/image1.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9.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9BB2AEC9-4DC1-44EA-9BB1-1ADEE0E945D0}" type="datetimeFigureOut">
              <a:rPr lang="en-US" altLang="zh-TW"/>
              <a:pPr>
                <a:defRPr/>
              </a:pPr>
              <a:t>5/12/2014</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E2676F2F-3F24-483F-87D7-CD9F24EF7D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儷黑 Pro"/>
              </a:defRPr>
            </a:lvl1pPr>
          </a:lstStyle>
          <a:p>
            <a:pPr defTabSz="457200" fontAlgn="auto">
              <a:spcBef>
                <a:spcPts val="0"/>
              </a:spcBef>
              <a:spcAft>
                <a:spcPts val="0"/>
              </a:spcAft>
            </a:pPr>
            <a:fld id="{08166C97-7288-2343-82B1-34ED0E7E0891}" type="datetimeFigureOut">
              <a:rPr kumimoji="0" lang="en-US" smtClean="0">
                <a:solidFill>
                  <a:srgbClr val="DDDEDD">
                    <a:tint val="75000"/>
                  </a:srgbClr>
                </a:solidFill>
              </a:rPr>
              <a:pPr defTabSz="457200" fontAlgn="auto">
                <a:spcBef>
                  <a:spcPts val="0"/>
                </a:spcBef>
                <a:spcAft>
                  <a:spcPts val="0"/>
                </a:spcAft>
              </a:pPr>
              <a:t>5/12/2014</a:t>
            </a:fld>
            <a:endParaRPr kumimoji="0" lang="en-US" dirty="0">
              <a:solidFill>
                <a:srgbClr val="DDDED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儷黑 Pro"/>
              </a:defRPr>
            </a:lvl1pPr>
          </a:lstStyle>
          <a:p>
            <a:pPr defTabSz="457200" fontAlgn="auto">
              <a:spcBef>
                <a:spcPts val="0"/>
              </a:spcBef>
              <a:spcAft>
                <a:spcPts val="0"/>
              </a:spcAft>
            </a:pPr>
            <a:endParaRPr kumimoji="0" lang="en-US" dirty="0">
              <a:solidFill>
                <a:srgbClr val="DDDED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儷黑 Pro"/>
              </a:defRPr>
            </a:lvl1pPr>
          </a:lstStyle>
          <a:p>
            <a:pPr defTabSz="457200" fontAlgn="auto">
              <a:spcBef>
                <a:spcPts val="0"/>
              </a:spcBef>
              <a:spcAft>
                <a:spcPts val="0"/>
              </a:spcAft>
            </a:pPr>
            <a:fld id="{D837332C-2CA8-034B-9E4A-FF02D791F70D}" type="slidenum">
              <a:rPr kumimoji="0" lang="en-US" smtClean="0">
                <a:solidFill>
                  <a:srgbClr val="DDDEDD">
                    <a:tint val="75000"/>
                  </a:srgbClr>
                </a:solidFill>
              </a:rPr>
              <a:pPr defTabSz="457200" fontAlgn="auto">
                <a:spcBef>
                  <a:spcPts val="0"/>
                </a:spcBef>
                <a:spcAft>
                  <a:spcPts val="0"/>
                </a:spcAft>
              </a:pPr>
              <a:t>‹#›</a:t>
            </a:fld>
            <a:endParaRPr kumimoji="0" lang="en-US" dirty="0">
              <a:solidFill>
                <a:srgbClr val="DDDEDD">
                  <a:tint val="75000"/>
                </a:srgbClr>
              </a:solidFill>
            </a:endParaRPr>
          </a:p>
        </p:txBody>
      </p:sp>
    </p:spTree>
    <p:extLst>
      <p:ext uri="{BB962C8B-B14F-4D97-AF65-F5344CB8AC3E}">
        <p14:creationId xmlns:p14="http://schemas.microsoft.com/office/powerpoint/2010/main" val="307978839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儷黑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儷黑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儷黑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儷黑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D1D110F-3F4E-48D9-B8AA-5D0E825AFDBA}" type="datetime1">
              <a:rPr kumimoji="0" lang="en-US" smtClean="0">
                <a:solidFill>
                  <a:prstClr val="black">
                    <a:tint val="75000"/>
                  </a:prstClr>
                </a:solidFill>
                <a:latin typeface="Calibri"/>
              </a:rPr>
              <a:pPr fontAlgn="auto">
                <a:spcBef>
                  <a:spcPts val="0"/>
                </a:spcBef>
                <a:spcAft>
                  <a:spcPts val="0"/>
                </a:spcAft>
              </a:pPr>
              <a:t>5/12/2014</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7D7A59-36E2-48B9-B146-C1E59501F63F}" type="slidenum">
              <a:rPr kumimoji="0" lang="en-US" smtClean="0">
                <a:solidFill>
                  <a:prstClr val="black">
                    <a:tint val="75000"/>
                  </a:prstClr>
                </a:solidFill>
                <a:latin typeface="Calibri"/>
              </a:rPr>
              <a:pPr fontAlgn="auto">
                <a:spcBef>
                  <a:spcPts val="0"/>
                </a:spcBef>
                <a:spcAft>
                  <a:spcPts val="0"/>
                </a:spcAft>
              </a:pPr>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223832937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ＭＳ Ｐゴシック" pitchFamily="-80" charset="-128"/>
                <a:cs typeface="+mn-cs"/>
              </a:defRPr>
            </a:lvl1pPr>
          </a:lstStyle>
          <a:p>
            <a:pPr>
              <a:defRPr/>
            </a:pPr>
            <a:endParaRPr kumimoji="0" lang="en-US">
              <a:solidFill>
                <a:srgbClr val="FFFFFF"/>
              </a:solidFill>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ＭＳ Ｐゴシック" pitchFamily="-80" charset="-128"/>
                <a:cs typeface="+mn-cs"/>
              </a:defRPr>
            </a:lvl1pPr>
          </a:lstStyle>
          <a:p>
            <a:pPr>
              <a:defRPr/>
            </a:pPr>
            <a:endParaRPr kumimoji="0"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Calibri" charset="0"/>
                <a:ea typeface="MS PGothic" charset="0"/>
                <a:cs typeface="MS PGothic" charset="0"/>
              </a:defRPr>
            </a:lvl1pPr>
          </a:lstStyle>
          <a:p>
            <a:fld id="{69A00B73-DD4C-324E-9694-25C4B66CB20F}" type="slidenum">
              <a:rPr kumimoji="0" lang="en-US" smtClean="0">
                <a:solidFill>
                  <a:srgbClr val="FFFFFF"/>
                </a:solidFill>
              </a:rPr>
              <a:pPr/>
              <a:t>‹#›</a:t>
            </a:fld>
            <a:endParaRPr kumimoji="0"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0"/>
            <a:ext cx="1828800" cy="385579"/>
          </a:xfrm>
          <a:prstGeom prst="rect">
            <a:avLst/>
          </a:prstGeom>
        </p:spPr>
      </p:pic>
    </p:spTree>
    <p:extLst>
      <p:ext uri="{BB962C8B-B14F-4D97-AF65-F5344CB8AC3E}">
        <p14:creationId xmlns:p14="http://schemas.microsoft.com/office/powerpoint/2010/main" val="288490506"/>
      </p:ext>
    </p:extLst>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4" cstate="screen">
            <a:extLst>
              <a:ext uri="{28A0092B-C50C-407E-A947-70E740481C1C}">
                <a14:useLocalDpi xmlns:a14="http://schemas.microsoft.com/office/drawing/2010/main"/>
              </a:ext>
            </a:extLst>
          </a:blip>
          <a:srcRect r="407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MS PGothic" pitchFamily="34" charset="-128"/>
              </a:defRPr>
            </a:lvl1pPr>
          </a:lstStyle>
          <a:p>
            <a:pPr>
              <a:defRPr/>
            </a:pPr>
            <a:fld id="{6F7AB6EE-2B31-4EBB-B9EA-4F00F2158953}" type="datetimeFigureOut">
              <a:rPr lang="en-US"/>
              <a:pPr>
                <a:defRPr/>
              </a:pPr>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MS PGothic" pitchFamily="34" charset="-128"/>
              </a:defRPr>
            </a:lvl1pPr>
          </a:lstStyle>
          <a:p>
            <a:pPr>
              <a:defRPr/>
            </a:pPr>
            <a:fld id="{ACD15F02-4222-4673-BDEE-B2C2F376C7B1}" type="slidenum">
              <a:rPr lang="en-US"/>
              <a:pPr>
                <a:defRPr/>
              </a:pPr>
              <a:t>‹#›</a:t>
            </a:fld>
            <a:endParaRPr lang="en-US"/>
          </a:p>
        </p:txBody>
      </p:sp>
    </p:spTree>
    <p:extLst>
      <p:ext uri="{BB962C8B-B14F-4D97-AF65-F5344CB8AC3E}">
        <p14:creationId xmlns:p14="http://schemas.microsoft.com/office/powerpoint/2010/main" val="94672847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Calibri"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儷黑 Pro"/>
                <a:ea typeface="+mn-ea"/>
              </a:defRPr>
            </a:lvl1pPr>
          </a:lstStyle>
          <a:p>
            <a:pPr defTabSz="457200">
              <a:defRPr/>
            </a:pPr>
            <a:fld id="{9D5CDA34-69C6-4686-8CDA-0134598C7441}" type="datetimeFigureOut">
              <a:rPr lang="en-US">
                <a:solidFill>
                  <a:srgbClr val="DDDEDD">
                    <a:tint val="75000"/>
                  </a:srgbClr>
                </a:solidFill>
              </a:rPr>
              <a:pPr defTabSz="457200">
                <a:defRPr/>
              </a:pPr>
              <a:t>5/12/2014</a:t>
            </a:fld>
            <a:endParaRPr lang="en-US" dirty="0">
              <a:solidFill>
                <a:srgbClr val="DDDED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儷黑 Pro"/>
                <a:ea typeface="+mn-ea"/>
              </a:defRPr>
            </a:lvl1pPr>
          </a:lstStyle>
          <a:p>
            <a:pPr defTabSz="457200">
              <a:defRPr/>
            </a:pPr>
            <a:endParaRPr lang="en-US">
              <a:solidFill>
                <a:srgbClr val="DDDED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儷黑 Pro"/>
                <a:ea typeface="+mn-ea"/>
              </a:defRPr>
            </a:lvl1pPr>
          </a:lstStyle>
          <a:p>
            <a:pPr defTabSz="457200">
              <a:defRPr/>
            </a:pPr>
            <a:fld id="{04463663-1AC9-472E-99F6-7169310CC8C8}" type="slidenum">
              <a:rPr lang="en-US">
                <a:solidFill>
                  <a:srgbClr val="DDDEDD">
                    <a:tint val="75000"/>
                  </a:srgbClr>
                </a:solidFill>
              </a:rPr>
              <a:pPr defTabSz="457200">
                <a:defRPr/>
              </a:pPr>
              <a:t>‹#›</a:t>
            </a:fld>
            <a:endParaRPr lang="en-US" dirty="0">
              <a:solidFill>
                <a:srgbClr val="DDDEDD">
                  <a:tint val="75000"/>
                </a:srgbClr>
              </a:solidFill>
            </a:endParaRPr>
          </a:p>
        </p:txBody>
      </p:sp>
    </p:spTree>
    <p:extLst>
      <p:ext uri="{BB962C8B-B14F-4D97-AF65-F5344CB8AC3E}">
        <p14:creationId xmlns:p14="http://schemas.microsoft.com/office/powerpoint/2010/main" val="154866249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儷黑 Pro"/>
          <a:ea typeface="儷黑 Pro"/>
          <a:cs typeface="+mj-cs"/>
        </a:defRPr>
      </a:lvl1pPr>
      <a:lvl2pPr algn="ctr" defTabSz="457200" rtl="0" eaLnBrk="0" fontAlgn="base" hangingPunct="0">
        <a:spcBef>
          <a:spcPct val="0"/>
        </a:spcBef>
        <a:spcAft>
          <a:spcPct val="0"/>
        </a:spcAft>
        <a:defRPr sz="4400">
          <a:solidFill>
            <a:schemeClr val="tx1"/>
          </a:solidFill>
          <a:latin typeface="儷黑 Pro"/>
        </a:defRPr>
      </a:lvl2pPr>
      <a:lvl3pPr algn="ctr" defTabSz="457200" rtl="0" eaLnBrk="0" fontAlgn="base" hangingPunct="0">
        <a:spcBef>
          <a:spcPct val="0"/>
        </a:spcBef>
        <a:spcAft>
          <a:spcPct val="0"/>
        </a:spcAft>
        <a:defRPr sz="4400">
          <a:solidFill>
            <a:schemeClr val="tx1"/>
          </a:solidFill>
          <a:latin typeface="儷黑 Pro"/>
        </a:defRPr>
      </a:lvl3pPr>
      <a:lvl4pPr algn="ctr" defTabSz="457200" rtl="0" eaLnBrk="0" fontAlgn="base" hangingPunct="0">
        <a:spcBef>
          <a:spcPct val="0"/>
        </a:spcBef>
        <a:spcAft>
          <a:spcPct val="0"/>
        </a:spcAft>
        <a:defRPr sz="4400">
          <a:solidFill>
            <a:schemeClr val="tx1"/>
          </a:solidFill>
          <a:latin typeface="儷黑 Pro"/>
        </a:defRPr>
      </a:lvl4pPr>
      <a:lvl5pPr algn="ctr" defTabSz="457200" rtl="0" eaLnBrk="0" fontAlgn="base" hangingPunct="0">
        <a:spcBef>
          <a:spcPct val="0"/>
        </a:spcBef>
        <a:spcAft>
          <a:spcPct val="0"/>
        </a:spcAft>
        <a:defRPr sz="4400">
          <a:solidFill>
            <a:schemeClr val="tx1"/>
          </a:solidFill>
          <a:latin typeface="儷黑 Pro"/>
        </a:defRPr>
      </a:lvl5pPr>
      <a:lvl6pPr marL="457200" algn="ctr" defTabSz="457200" rtl="0" fontAlgn="base">
        <a:spcBef>
          <a:spcPct val="0"/>
        </a:spcBef>
        <a:spcAft>
          <a:spcPct val="0"/>
        </a:spcAft>
        <a:defRPr sz="4400">
          <a:solidFill>
            <a:schemeClr val="tx1"/>
          </a:solidFill>
          <a:latin typeface="儷黑 Pro"/>
        </a:defRPr>
      </a:lvl6pPr>
      <a:lvl7pPr marL="914400" algn="ctr" defTabSz="457200" rtl="0" fontAlgn="base">
        <a:spcBef>
          <a:spcPct val="0"/>
        </a:spcBef>
        <a:spcAft>
          <a:spcPct val="0"/>
        </a:spcAft>
        <a:defRPr sz="4400">
          <a:solidFill>
            <a:schemeClr val="tx1"/>
          </a:solidFill>
          <a:latin typeface="儷黑 Pro"/>
        </a:defRPr>
      </a:lvl7pPr>
      <a:lvl8pPr marL="1371600" algn="ctr" defTabSz="457200" rtl="0" fontAlgn="base">
        <a:spcBef>
          <a:spcPct val="0"/>
        </a:spcBef>
        <a:spcAft>
          <a:spcPct val="0"/>
        </a:spcAft>
        <a:defRPr sz="4400">
          <a:solidFill>
            <a:schemeClr val="tx1"/>
          </a:solidFill>
          <a:latin typeface="儷黑 Pro"/>
        </a:defRPr>
      </a:lvl8pPr>
      <a:lvl9pPr marL="1828800" algn="ctr" defTabSz="457200" rtl="0" fontAlgn="base">
        <a:spcBef>
          <a:spcPct val="0"/>
        </a:spcBef>
        <a:spcAft>
          <a:spcPct val="0"/>
        </a:spcAft>
        <a:defRPr sz="4400">
          <a:solidFill>
            <a:schemeClr val="tx1"/>
          </a:solidFill>
          <a:latin typeface="儷黑 Pro"/>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儷黑 Pro"/>
          <a:ea typeface="儷黑 Pro"/>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儷黑 Pro"/>
          <a:ea typeface="儷黑 Pro"/>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儷黑 Pro"/>
          <a:ea typeface="儷黑 Pro"/>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儷黑 Pro"/>
          <a:ea typeface="儷黑 Pro"/>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儷黑 Pro"/>
          <a:ea typeface="儷黑 Pro"/>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E6E7E6"/>
                </a:solidFill>
                <a:latin typeface="儷黑 Pro"/>
              </a:defRPr>
            </a:lvl1pPr>
          </a:lstStyle>
          <a:p>
            <a:pPr>
              <a:defRPr/>
            </a:pPr>
            <a:fld id="{4910D051-7B7C-49CD-B8B7-3BC1F87A3D23}" type="datetimeFigureOut">
              <a:rPr lang="en-US" altLang="zh-TW"/>
              <a:pPr>
                <a:defRPr/>
              </a:pPr>
              <a:t>5/12/2014</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E6E7E6"/>
                </a:solidFill>
                <a:latin typeface="儷黑 Pro"/>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E6E7E6"/>
                </a:solidFill>
                <a:latin typeface="儷黑 Pro"/>
              </a:defRPr>
            </a:lvl1pPr>
          </a:lstStyle>
          <a:p>
            <a:pPr>
              <a:defRPr/>
            </a:pPr>
            <a:fld id="{B381CAA2-165E-4D72-96B9-A562FED5BEDF}" type="slidenum">
              <a:rPr lang="en-US" altLang="zh-TW"/>
              <a:pPr>
                <a:defRPr/>
              </a:pPr>
              <a:t>‹#›</a:t>
            </a:fld>
            <a:endParaRPr lang="en-US" altLang="zh-TW"/>
          </a:p>
        </p:txBody>
      </p:sp>
    </p:spTree>
    <p:extLst>
      <p:ext uri="{BB962C8B-B14F-4D97-AF65-F5344CB8AC3E}">
        <p14:creationId xmlns:p14="http://schemas.microsoft.com/office/powerpoint/2010/main" val="3132997191"/>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儷黑 Pro"/>
          <a:ea typeface="+mj-ea"/>
          <a:cs typeface="+mj-cs"/>
        </a:defRPr>
      </a:lvl1pPr>
      <a:lvl2pPr algn="ctr" defTabSz="457200" rtl="0" eaLnBrk="0" fontAlgn="base" hangingPunct="0">
        <a:spcBef>
          <a:spcPct val="0"/>
        </a:spcBef>
        <a:spcAft>
          <a:spcPct val="0"/>
        </a:spcAft>
        <a:defRPr sz="4400">
          <a:solidFill>
            <a:schemeClr val="tx1"/>
          </a:solidFill>
          <a:latin typeface="儷黑 Pro"/>
        </a:defRPr>
      </a:lvl2pPr>
      <a:lvl3pPr algn="ctr" defTabSz="457200" rtl="0" eaLnBrk="0" fontAlgn="base" hangingPunct="0">
        <a:spcBef>
          <a:spcPct val="0"/>
        </a:spcBef>
        <a:spcAft>
          <a:spcPct val="0"/>
        </a:spcAft>
        <a:defRPr sz="4400">
          <a:solidFill>
            <a:schemeClr val="tx1"/>
          </a:solidFill>
          <a:latin typeface="儷黑 Pro"/>
        </a:defRPr>
      </a:lvl3pPr>
      <a:lvl4pPr algn="ctr" defTabSz="457200" rtl="0" eaLnBrk="0" fontAlgn="base" hangingPunct="0">
        <a:spcBef>
          <a:spcPct val="0"/>
        </a:spcBef>
        <a:spcAft>
          <a:spcPct val="0"/>
        </a:spcAft>
        <a:defRPr sz="4400">
          <a:solidFill>
            <a:schemeClr val="tx1"/>
          </a:solidFill>
          <a:latin typeface="儷黑 Pro"/>
        </a:defRPr>
      </a:lvl4pPr>
      <a:lvl5pPr algn="ctr" defTabSz="457200" rtl="0" eaLnBrk="0" fontAlgn="base" hangingPunct="0">
        <a:spcBef>
          <a:spcPct val="0"/>
        </a:spcBef>
        <a:spcAft>
          <a:spcPct val="0"/>
        </a:spcAft>
        <a:defRPr sz="4400">
          <a:solidFill>
            <a:schemeClr val="tx1"/>
          </a:solidFill>
          <a:latin typeface="儷黑 Pro"/>
        </a:defRPr>
      </a:lvl5pPr>
      <a:lvl6pPr marL="457200" algn="ctr" defTabSz="457200" rtl="0" fontAlgn="base">
        <a:spcBef>
          <a:spcPct val="0"/>
        </a:spcBef>
        <a:spcAft>
          <a:spcPct val="0"/>
        </a:spcAft>
        <a:defRPr sz="4400">
          <a:solidFill>
            <a:schemeClr val="tx1"/>
          </a:solidFill>
          <a:latin typeface="儷黑 Pro"/>
        </a:defRPr>
      </a:lvl6pPr>
      <a:lvl7pPr marL="914400" algn="ctr" defTabSz="457200" rtl="0" fontAlgn="base">
        <a:spcBef>
          <a:spcPct val="0"/>
        </a:spcBef>
        <a:spcAft>
          <a:spcPct val="0"/>
        </a:spcAft>
        <a:defRPr sz="4400">
          <a:solidFill>
            <a:schemeClr val="tx1"/>
          </a:solidFill>
          <a:latin typeface="儷黑 Pro"/>
        </a:defRPr>
      </a:lvl7pPr>
      <a:lvl8pPr marL="1371600" algn="ctr" defTabSz="457200" rtl="0" fontAlgn="base">
        <a:spcBef>
          <a:spcPct val="0"/>
        </a:spcBef>
        <a:spcAft>
          <a:spcPct val="0"/>
        </a:spcAft>
        <a:defRPr sz="4400">
          <a:solidFill>
            <a:schemeClr val="tx1"/>
          </a:solidFill>
          <a:latin typeface="儷黑 Pro"/>
        </a:defRPr>
      </a:lvl8pPr>
      <a:lvl9pPr marL="1828800" algn="ctr" defTabSz="457200" rtl="0" fontAlgn="base">
        <a:spcBef>
          <a:spcPct val="0"/>
        </a:spcBef>
        <a:spcAft>
          <a:spcPct val="0"/>
        </a:spcAft>
        <a:defRPr sz="4400">
          <a:solidFill>
            <a:schemeClr val="tx1"/>
          </a:solidFill>
          <a:latin typeface="儷黑 Pro"/>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儷黑 Pro"/>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儷黑 Pro"/>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儷黑 Pro"/>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儷黑 Pro"/>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儷黑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8166C97-7288-2343-82B1-34ED0E7E0891}" type="datetimeFigureOut">
              <a:rPr kumimoji="0" lang="en-US" smtClean="0">
                <a:solidFill>
                  <a:srgbClr val="DDDEDD">
                    <a:tint val="75000"/>
                  </a:srgbClr>
                </a:solidFill>
                <a:latin typeface="Calibri"/>
              </a:rPr>
              <a:pPr defTabSz="457200" fontAlgn="auto">
                <a:spcBef>
                  <a:spcPts val="0"/>
                </a:spcBef>
                <a:spcAft>
                  <a:spcPts val="0"/>
                </a:spcAft>
              </a:pPr>
              <a:t>5/12/2014</a:t>
            </a:fld>
            <a:endParaRPr kumimoji="0" lang="en-US">
              <a:solidFill>
                <a:srgbClr val="DDDEDD">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kumimoji="0" lang="en-US">
              <a:solidFill>
                <a:srgbClr val="DDDEDD">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837332C-2CA8-034B-9E4A-FF02D791F70D}" type="slidenum">
              <a:rPr kumimoji="0" lang="en-US" smtClean="0">
                <a:solidFill>
                  <a:srgbClr val="DDDEDD">
                    <a:tint val="75000"/>
                  </a:srgbClr>
                </a:solidFill>
                <a:latin typeface="Calibri"/>
              </a:rPr>
              <a:pPr defTabSz="457200" fontAlgn="auto">
                <a:spcBef>
                  <a:spcPts val="0"/>
                </a:spcBef>
                <a:spcAft>
                  <a:spcPts val="0"/>
                </a:spcAft>
              </a:pPr>
              <a:t>‹#›</a:t>
            </a:fld>
            <a:endParaRPr kumimoji="0" lang="en-US">
              <a:solidFill>
                <a:srgbClr val="DDDEDD">
                  <a:tint val="75000"/>
                </a:srgbClr>
              </a:solidFill>
              <a:latin typeface="Calibri"/>
            </a:endParaRPr>
          </a:p>
        </p:txBody>
      </p:sp>
    </p:spTree>
    <p:extLst>
      <p:ext uri="{BB962C8B-B14F-4D97-AF65-F5344CB8AC3E}">
        <p14:creationId xmlns:p14="http://schemas.microsoft.com/office/powerpoint/2010/main" val="3391469870"/>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pPr defTabSz="457200" fontAlgn="auto">
              <a:spcBef>
                <a:spcPts val="0"/>
              </a:spcBef>
              <a:spcAft>
                <a:spcPts val="0"/>
              </a:spcAft>
            </a:pPr>
            <a:fld id="{08166C97-7288-2343-82B1-34ED0E7E0891}" type="datetimeFigureOut">
              <a:rPr kumimoji="0" lang="en-US" smtClean="0">
                <a:solidFill>
                  <a:srgbClr val="DDDEDD">
                    <a:tint val="75000"/>
                  </a:srgbClr>
                </a:solidFill>
              </a:rPr>
              <a:pPr defTabSz="457200" fontAlgn="auto">
                <a:spcBef>
                  <a:spcPts val="0"/>
                </a:spcBef>
                <a:spcAft>
                  <a:spcPts val="0"/>
                </a:spcAft>
              </a:pPr>
              <a:t>5/12/2014</a:t>
            </a:fld>
            <a:endParaRPr kumimoji="0" lang="en-US" dirty="0">
              <a:solidFill>
                <a:srgbClr val="DDDED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pPr defTabSz="457200" fontAlgn="auto">
              <a:spcBef>
                <a:spcPts val="0"/>
              </a:spcBef>
              <a:spcAft>
                <a:spcPts val="0"/>
              </a:spcAft>
            </a:pPr>
            <a:endParaRPr kumimoji="0" lang="en-US" dirty="0">
              <a:solidFill>
                <a:srgbClr val="DDDED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pPr defTabSz="457200" fontAlgn="auto">
              <a:spcBef>
                <a:spcPts val="0"/>
              </a:spcBef>
              <a:spcAft>
                <a:spcPts val="0"/>
              </a:spcAft>
            </a:pPr>
            <a:fld id="{D837332C-2CA8-034B-9E4A-FF02D791F70D}" type="slidenum">
              <a:rPr kumimoji="0" lang="en-US" smtClean="0">
                <a:solidFill>
                  <a:srgbClr val="DDDEDD">
                    <a:tint val="75000"/>
                  </a:srgbClr>
                </a:solidFill>
              </a:rPr>
              <a:pPr defTabSz="457200" fontAlgn="auto">
                <a:spcBef>
                  <a:spcPts val="0"/>
                </a:spcBef>
                <a:spcAft>
                  <a:spcPts val="0"/>
                </a:spcAft>
              </a:pPr>
              <a:t>‹#›</a:t>
            </a:fld>
            <a:endParaRPr kumimoji="0" lang="en-US" dirty="0">
              <a:solidFill>
                <a:srgbClr val="DDDEDD">
                  <a:tint val="75000"/>
                </a:srgbClr>
              </a:solidFill>
            </a:endParaRPr>
          </a:p>
        </p:txBody>
      </p:sp>
    </p:spTree>
    <p:extLst>
      <p:ext uri="{BB962C8B-B14F-4D97-AF65-F5344CB8AC3E}">
        <p14:creationId xmlns:p14="http://schemas.microsoft.com/office/powerpoint/2010/main" val="100388970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儷黑 Pro"/>
              </a:defRPr>
            </a:lvl1pPr>
          </a:lstStyle>
          <a:p>
            <a:pPr defTabSz="457200" fontAlgn="auto">
              <a:spcBef>
                <a:spcPts val="0"/>
              </a:spcBef>
              <a:spcAft>
                <a:spcPts val="0"/>
              </a:spcAft>
            </a:pPr>
            <a:fld id="{6E6C7954-4482-584A-90D6-C15DF363AE45}" type="datetimeFigureOut">
              <a:rPr kumimoji="0" lang="en-US" smtClean="0">
                <a:solidFill>
                  <a:prstClr val="black">
                    <a:tint val="75000"/>
                  </a:prstClr>
                </a:solidFill>
              </a:rPr>
              <a:pPr defTabSz="457200" fontAlgn="auto">
                <a:spcBef>
                  <a:spcPts val="0"/>
                </a:spcBef>
                <a:spcAft>
                  <a:spcPts val="0"/>
                </a:spcAft>
              </a:pPr>
              <a:t>5/12/2014</a:t>
            </a:fld>
            <a:endParaRPr kumimoji="0" lang="en-US" dirty="0"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儷黑 Pro"/>
              </a:defRPr>
            </a:lvl1pPr>
          </a:lstStyle>
          <a:p>
            <a:pPr defTabSz="457200" fontAlgn="auto">
              <a:spcBef>
                <a:spcPts val="0"/>
              </a:spcBef>
              <a:spcAft>
                <a:spcPts val="0"/>
              </a:spcAft>
            </a:pPr>
            <a:endParaRPr kumimoji="0"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儷黑 Pro"/>
              </a:defRPr>
            </a:lvl1pPr>
          </a:lstStyle>
          <a:p>
            <a:pPr defTabSz="457200" fontAlgn="auto">
              <a:spcBef>
                <a:spcPts val="0"/>
              </a:spcBef>
              <a:spcAft>
                <a:spcPts val="0"/>
              </a:spcAft>
            </a:pPr>
            <a:fld id="{3FC1B7E9-C522-364A-B160-FCCB041DD303}" type="slidenum">
              <a:rPr kumimoji="0" lang="en-US" smtClean="0">
                <a:solidFill>
                  <a:prstClr val="black">
                    <a:tint val="75000"/>
                  </a:prstClr>
                </a:solidFill>
              </a:rPr>
              <a:pPr defTabSz="457200" fontAlgn="auto">
                <a:spcBef>
                  <a:spcPts val="0"/>
                </a:spcBef>
                <a:spcAft>
                  <a:spcPts val="0"/>
                </a:spcAft>
              </a:pPr>
              <a:t>‹#›</a:t>
            </a:fld>
            <a:endParaRPr kumimoji="0" lang="en-US" dirty="0" smtClean="0">
              <a:solidFill>
                <a:prstClr val="black">
                  <a:tint val="75000"/>
                </a:prstClr>
              </a:solidFill>
            </a:endParaRPr>
          </a:p>
        </p:txBody>
      </p:sp>
    </p:spTree>
    <p:extLst>
      <p:ext uri="{BB962C8B-B14F-4D97-AF65-F5344CB8AC3E}">
        <p14:creationId xmlns:p14="http://schemas.microsoft.com/office/powerpoint/2010/main" val="286385810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457200" rtl="0" eaLnBrk="1" latinLnBrk="0" hangingPunct="1">
        <a:spcBef>
          <a:spcPct val="0"/>
        </a:spcBef>
        <a:buNone/>
        <a:defRPr sz="4400" kern="1200">
          <a:solidFill>
            <a:schemeClr val="tx1"/>
          </a:solidFill>
          <a:latin typeface="儷黑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儷黑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儷黑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儷黑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儷黑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kumimoji="0" sz="1400">
                <a:latin typeface="Verdana" pitchFamily="34" charset="0"/>
                <a:ea typeface="MS PGothic" pitchFamily="34" charset="-128"/>
              </a:defRPr>
            </a:lvl1pPr>
          </a:lstStyle>
          <a:p>
            <a:pPr>
              <a:defRPr/>
            </a:pPr>
            <a:fld id="{3078704F-FD84-4667-BBCE-F3486EDC858F}" type="datetimeFigureOut">
              <a:rPr lang="en-US">
                <a:solidFill>
                  <a:srgbClr val="FFFFFF"/>
                </a:solidFill>
              </a:rPr>
              <a:pPr>
                <a:defRPr/>
              </a:pPr>
              <a:t>5/12/2014</a:t>
            </a:fld>
            <a:endParaRPr lang="en-US">
              <a:solidFill>
                <a:srgbClr val="FFFFFF"/>
              </a:solidFill>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kumimoji="0" sz="1400">
                <a:latin typeface="Verdana" pitchFamily="-80" charset="0"/>
                <a:ea typeface="MS PGothic" pitchFamily="34" charset="-128"/>
              </a:defRPr>
            </a:lvl1pPr>
          </a:lstStyle>
          <a:p>
            <a:pPr>
              <a:defRPr/>
            </a:pPr>
            <a:endParaRPr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kumimoji="0" sz="1400">
                <a:latin typeface="Verdana" pitchFamily="34" charset="0"/>
                <a:ea typeface="MS PGothic" pitchFamily="34" charset="-128"/>
              </a:defRPr>
            </a:lvl1pPr>
          </a:lstStyle>
          <a:p>
            <a:pPr>
              <a:defRPr/>
            </a:pPr>
            <a:fld id="{4F7A29C7-F707-4341-9397-B1EACEA7AE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341974"/>
      </p:ext>
    </p:extLst>
  </p:cSld>
  <p:clrMap bg1="dk2" tx1="lt1" bg2="dk1"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Verdana" pitchFamily="-80" charset="0"/>
          <a:ea typeface="MS PGothic" pitchFamily="34" charset="-128"/>
        </a:defRPr>
      </a:lvl2pPr>
      <a:lvl3pPr algn="ctr" rtl="0" eaLnBrk="0" fontAlgn="base" hangingPunct="0">
        <a:spcBef>
          <a:spcPct val="0"/>
        </a:spcBef>
        <a:spcAft>
          <a:spcPct val="0"/>
        </a:spcAft>
        <a:defRPr sz="4400">
          <a:solidFill>
            <a:schemeClr val="tx2"/>
          </a:solidFill>
          <a:latin typeface="Verdana" pitchFamily="-80" charset="0"/>
          <a:ea typeface="MS PGothic" pitchFamily="34" charset="-128"/>
        </a:defRPr>
      </a:lvl3pPr>
      <a:lvl4pPr algn="ctr" rtl="0" eaLnBrk="0" fontAlgn="base" hangingPunct="0">
        <a:spcBef>
          <a:spcPct val="0"/>
        </a:spcBef>
        <a:spcAft>
          <a:spcPct val="0"/>
        </a:spcAft>
        <a:defRPr sz="4400">
          <a:solidFill>
            <a:schemeClr val="tx2"/>
          </a:solidFill>
          <a:latin typeface="Verdana" pitchFamily="-80" charset="0"/>
          <a:ea typeface="MS PGothic" pitchFamily="34" charset="-128"/>
        </a:defRPr>
      </a:lvl4pPr>
      <a:lvl5pPr algn="ctr" rtl="0" eaLnBrk="0" fontAlgn="base" hangingPunct="0">
        <a:spcBef>
          <a:spcPct val="0"/>
        </a:spcBef>
        <a:spcAft>
          <a:spcPct val="0"/>
        </a:spcAft>
        <a:defRPr sz="4400">
          <a:solidFill>
            <a:schemeClr val="tx2"/>
          </a:solidFill>
          <a:latin typeface="Verdana" pitchFamily="-80" charset="0"/>
          <a:ea typeface="MS PGothic" pitchFamily="34"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5.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png"/><Relationship Id="rId50" Type="http://schemas.openxmlformats.org/officeDocument/2006/relationships/image" Target="../media/image66.png"/><Relationship Id="rId55" Type="http://schemas.openxmlformats.org/officeDocument/2006/relationships/image" Target="../media/image71.png"/><Relationship Id="rId63" Type="http://schemas.openxmlformats.org/officeDocument/2006/relationships/image" Target="../media/image79.png"/><Relationship Id="rId7" Type="http://schemas.openxmlformats.org/officeDocument/2006/relationships/image" Target="../media/image2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png"/><Relationship Id="rId1" Type="http://schemas.openxmlformats.org/officeDocument/2006/relationships/slideLayout" Target="../slideLayouts/slideLayout70.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png"/><Relationship Id="rId53" Type="http://schemas.openxmlformats.org/officeDocument/2006/relationships/image" Target="../media/image69.jpeg"/><Relationship Id="rId58" Type="http://schemas.openxmlformats.org/officeDocument/2006/relationships/image" Target="../media/image74.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61" Type="http://schemas.openxmlformats.org/officeDocument/2006/relationships/image" Target="../media/image77.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image" Target="../media/image7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png"/><Relationship Id="rId48" Type="http://schemas.openxmlformats.org/officeDocument/2006/relationships/image" Target="../media/image64.png"/><Relationship Id="rId56" Type="http://schemas.openxmlformats.org/officeDocument/2006/relationships/image" Target="../media/image72.png"/><Relationship Id="rId8" Type="http://schemas.openxmlformats.org/officeDocument/2006/relationships/image" Target="../media/image24.png"/><Relationship Id="rId51" Type="http://schemas.openxmlformats.org/officeDocument/2006/relationships/image" Target="../media/image67.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81.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jpeg"/><Relationship Id="rId3" Type="http://schemas.openxmlformats.org/officeDocument/2006/relationships/notesSlide" Target="../notesSlides/notesSlide10.xml"/><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jpeg"/><Relationship Id="rId2" Type="http://schemas.openxmlformats.org/officeDocument/2006/relationships/slideLayout" Target="../slideLayouts/slideLayout92.xml"/><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themeOverride" Target="../theme/themeOverride1.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png"/><Relationship Id="rId19" Type="http://schemas.openxmlformats.org/officeDocument/2006/relationships/image" Target="../media/image107.jpeg"/><Relationship Id="rId4" Type="http://schemas.openxmlformats.org/officeDocument/2006/relationships/image" Target="../media/image1.png"/><Relationship Id="rId9" Type="http://schemas.openxmlformats.org/officeDocument/2006/relationships/image" Target="../media/image97.png"/><Relationship Id="rId14" Type="http://schemas.openxmlformats.org/officeDocument/2006/relationships/image" Target="../media/image102.png"/></Relationships>
</file>

<file path=ppt/slides/_rels/slide27.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9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jpe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106.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895600" y="1905000"/>
            <a:ext cx="5998594" cy="1138773"/>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kumimoji="0" lang="en-US" sz="6800" b="1" dirty="0">
                <a:solidFill>
                  <a:srgbClr val="33CCFF"/>
                </a:solidFill>
                <a:latin typeface="Calibri"/>
              </a:rPr>
              <a:t>YK Tam</a:t>
            </a:r>
          </a:p>
        </p:txBody>
      </p:sp>
      <p:sp>
        <p:nvSpPr>
          <p:cNvPr id="13" name="Text Box 6"/>
          <p:cNvSpPr txBox="1">
            <a:spLocks noChangeArrowheads="1"/>
          </p:cNvSpPr>
          <p:nvPr/>
        </p:nvSpPr>
        <p:spPr bwMode="auto">
          <a:xfrm>
            <a:off x="3240158" y="3048179"/>
            <a:ext cx="5412497" cy="1015663"/>
          </a:xfrm>
          <a:prstGeom prst="rect">
            <a:avLst/>
          </a:prstGeom>
          <a:noFill/>
          <a:ln w="9525">
            <a:noFill/>
            <a:miter lim="800000"/>
            <a:headEnd/>
            <a:tailEnd/>
          </a:ln>
          <a:effectLst/>
        </p:spPr>
        <p:txBody>
          <a:bodyPr wrap="square">
            <a:spAutoFit/>
          </a:bodyPr>
          <a:lstStyle/>
          <a:p>
            <a:pPr algn="ctr" fontAlgn="auto">
              <a:spcBef>
                <a:spcPts val="1200"/>
              </a:spcBef>
              <a:spcAft>
                <a:spcPts val="0"/>
              </a:spcAft>
              <a:defRPr/>
            </a:pPr>
            <a:r>
              <a:rPr kumimoji="0" lang="zh-TW" altLang="en-US" sz="3600" dirty="0">
                <a:solidFill>
                  <a:prstClr val="white"/>
                </a:solidFill>
                <a:latin typeface="華康儷中黑" pitchFamily="49" charset="-120"/>
                <a:ea typeface="華康儷中黑" pitchFamily="49" charset="-120"/>
              </a:rPr>
              <a:t>總顧問經理級</a:t>
            </a:r>
            <a:r>
              <a:rPr kumimoji="0" lang="en-US" altLang="zh-TW" sz="4400" dirty="0">
                <a:solidFill>
                  <a:prstClr val="white"/>
                </a:solidFill>
                <a:latin typeface="華康儷中黑" pitchFamily="49" charset="-120"/>
                <a:ea typeface="華康儷中黑" pitchFamily="49" charset="-120"/>
              </a:rPr>
              <a:t/>
            </a:r>
            <a:br>
              <a:rPr kumimoji="0" lang="en-US" altLang="zh-TW" sz="4400" dirty="0">
                <a:solidFill>
                  <a:prstClr val="white"/>
                </a:solidFill>
                <a:latin typeface="華康儷中黑" pitchFamily="49" charset="-120"/>
                <a:ea typeface="華康儷中黑" pitchFamily="49" charset="-120"/>
              </a:rPr>
            </a:br>
            <a:r>
              <a:rPr kumimoji="0" lang="en-US" sz="2400" b="1" dirty="0">
                <a:solidFill>
                  <a:prstClr val="white"/>
                </a:solidFill>
                <a:latin typeface="Calibri"/>
              </a:rPr>
              <a:t>National Supervising Coordinator</a:t>
            </a:r>
          </a:p>
        </p:txBody>
      </p:sp>
      <p:sp>
        <p:nvSpPr>
          <p:cNvPr id="14" name="Text Box 6"/>
          <p:cNvSpPr txBox="1">
            <a:spLocks noChangeArrowheads="1"/>
          </p:cNvSpPr>
          <p:nvPr/>
        </p:nvSpPr>
        <p:spPr bwMode="auto">
          <a:xfrm>
            <a:off x="3196843" y="4357914"/>
            <a:ext cx="5496502" cy="707886"/>
          </a:xfrm>
          <a:prstGeom prst="rect">
            <a:avLst/>
          </a:prstGeom>
          <a:noFill/>
          <a:ln w="9525">
            <a:noFill/>
            <a:miter lim="800000"/>
            <a:headEnd/>
            <a:tailEnd/>
          </a:ln>
          <a:effectLst/>
        </p:spPr>
        <p:txBody>
          <a:bodyPr wrap="square">
            <a:spAutoFit/>
          </a:bodyPr>
          <a:lstStyle/>
          <a:p>
            <a:pPr algn="ctr" fontAlgn="auto">
              <a:lnSpc>
                <a:spcPts val="1800"/>
              </a:lnSpc>
              <a:spcBef>
                <a:spcPts val="1200"/>
              </a:spcBef>
              <a:spcAft>
                <a:spcPts val="0"/>
              </a:spcAft>
              <a:defRPr/>
            </a:pPr>
            <a:r>
              <a:rPr kumimoji="0" lang="zh-TW" altLang="en-US" sz="2800" dirty="0">
                <a:solidFill>
                  <a:prstClr val="white"/>
                </a:solidFill>
                <a:latin typeface="Calibri"/>
                <a:ea typeface="華康儷中黑" pitchFamily="49" charset="-120"/>
              </a:rPr>
              <a:t>四個佣金週期共賺取</a:t>
            </a:r>
            <a:r>
              <a:rPr kumimoji="0" lang="en-US" altLang="en-US" sz="2800" dirty="0">
                <a:solidFill>
                  <a:prstClr val="white"/>
                </a:solidFill>
                <a:latin typeface="Calibri"/>
                <a:ea typeface="華康儷中黑" pitchFamily="49" charset="-120"/>
              </a:rPr>
              <a:t>HK$76,600</a:t>
            </a:r>
          </a:p>
          <a:p>
            <a:pPr algn="ctr" fontAlgn="auto">
              <a:lnSpc>
                <a:spcPts val="1800"/>
              </a:lnSpc>
              <a:spcBef>
                <a:spcPts val="1200"/>
              </a:spcBef>
              <a:spcAft>
                <a:spcPts val="0"/>
              </a:spcAft>
              <a:defRPr/>
            </a:pPr>
            <a:r>
              <a:rPr kumimoji="0" lang="en-US" sz="2800" b="1" dirty="0">
                <a:solidFill>
                  <a:prstClr val="white"/>
                </a:solidFill>
                <a:latin typeface="Calibri"/>
              </a:rPr>
              <a:t>HK$76,600 in 4 Commission weeks</a:t>
            </a:r>
          </a:p>
        </p:txBody>
      </p:sp>
      <p:sp>
        <p:nvSpPr>
          <p:cNvPr id="16" name="TextBox 15"/>
          <p:cNvSpPr txBox="1"/>
          <p:nvPr/>
        </p:nvSpPr>
        <p:spPr>
          <a:xfrm>
            <a:off x="54430" y="6303554"/>
            <a:ext cx="6858000" cy="523220"/>
          </a:xfrm>
          <a:prstGeom prst="rect">
            <a:avLst/>
          </a:prstGeom>
          <a:noFill/>
        </p:spPr>
        <p:txBody>
          <a:bodyPr wrap="square" rtlCol="0">
            <a:spAutoFit/>
          </a:bodyPr>
          <a:lstStyle/>
          <a:p>
            <a:pPr fontAlgn="auto">
              <a:spcBef>
                <a:spcPts val="0"/>
              </a:spcBef>
              <a:spcAft>
                <a:spcPts val="0"/>
              </a:spcAft>
            </a:pPr>
            <a:r>
              <a:rPr kumimoji="0" lang="zh-TW" altLang="en-US" sz="700" dirty="0">
                <a:solidFill>
                  <a:prstClr val="white"/>
                </a:solidFill>
                <a:latin typeface="Calibri"/>
                <a:ea typeface="新細明體"/>
              </a:rPr>
              <a:t>本簡報中提到的收入等級純屬舉例說明，無意代表美安香港經銷商的一般收入，也無意表示任何經銷商皆可賺取同等收入。美安香港經銷商的成功與否，取決於其在發展事業時的努力、才能與投入程度。</a:t>
            </a:r>
            <a:r>
              <a:rPr kumimoji="0" lang="en-US" sz="700" b="1" dirty="0">
                <a:solidFill>
                  <a:prstClr val="white"/>
                </a:solidFill>
                <a:latin typeface="Calibri"/>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kumimoji="0" lang="en-US" sz="700" dirty="0">
              <a:solidFill>
                <a:prstClr val="white"/>
              </a:solidFill>
              <a:latin typeface="Calibri"/>
            </a:endParaRPr>
          </a:p>
        </p:txBody>
      </p:sp>
      <p:sp>
        <p:nvSpPr>
          <p:cNvPr id="9" name="Text Box 4"/>
          <p:cNvSpPr txBox="1">
            <a:spLocks noChangeArrowheads="1"/>
          </p:cNvSpPr>
          <p:nvPr/>
        </p:nvSpPr>
        <p:spPr bwMode="auto">
          <a:xfrm>
            <a:off x="381000" y="232589"/>
            <a:ext cx="8305800" cy="1446550"/>
          </a:xfrm>
          <a:prstGeom prst="rect">
            <a:avLst/>
          </a:prstGeom>
          <a:noFill/>
          <a:ln w="9525">
            <a:noFill/>
            <a:miter lim="800000"/>
            <a:headEnd/>
            <a:tailEnd/>
          </a:ln>
          <a:effectLst/>
        </p:spPr>
        <p:txBody>
          <a:bodyPr wrap="square">
            <a:spAutoFit/>
          </a:bodyPr>
          <a:lstStyle/>
          <a:p>
            <a:pPr algn="ctr" eaLnBrk="0" hangingPunct="0">
              <a:spcBef>
                <a:spcPts val="0"/>
              </a:spcBef>
            </a:pPr>
            <a:r>
              <a:rPr kumimoji="0" lang="zh-TW" altLang="en-US" sz="3200" dirty="0">
                <a:solidFill>
                  <a:srgbClr val="FFFFFF"/>
                </a:solidFill>
                <a:latin typeface="Calibri"/>
                <a:ea typeface="華康儷中黑" pitchFamily="49" charset="-120"/>
              </a:rPr>
              <a:t>領導市場：</a:t>
            </a:r>
            <a:r>
              <a:rPr kumimoji="0" lang="en-US" altLang="zh-TW" sz="3200" dirty="0" err="1">
                <a:solidFill>
                  <a:srgbClr val="FFFFFF"/>
                </a:solidFill>
                <a:latin typeface="Calibri"/>
                <a:ea typeface="華康儷中黑" pitchFamily="49" charset="-120"/>
              </a:rPr>
              <a:t>Isotonix</a:t>
            </a:r>
            <a:r>
              <a:rPr kumimoji="0" lang="en-US" altLang="zh-TW" sz="3200" dirty="0">
                <a:solidFill>
                  <a:srgbClr val="FFFFFF"/>
                </a:solidFill>
                <a:latin typeface="Calibri"/>
                <a:ea typeface="華康儷中黑" pitchFamily="49" charset="-120"/>
              </a:rPr>
              <a:t>®</a:t>
            </a:r>
            <a:r>
              <a:rPr kumimoji="0" lang="zh-TW" altLang="en-US" sz="3200" dirty="0">
                <a:solidFill>
                  <a:srgbClr val="FFFFFF"/>
                </a:solidFill>
                <a:latin typeface="Calibri"/>
                <a:ea typeface="華康儷中黑" pitchFamily="49" charset="-120"/>
              </a:rPr>
              <a:t>等壓傳輸系統與碧容健</a:t>
            </a:r>
            <a:r>
              <a:rPr kumimoji="0" lang="en-US" altLang="zh-TW" sz="3200" dirty="0">
                <a:solidFill>
                  <a:srgbClr val="FFFFFF"/>
                </a:solidFill>
                <a:latin typeface="Calibri"/>
                <a:ea typeface="華康儷中黑" pitchFamily="49" charset="-120"/>
              </a:rPr>
              <a:t>®</a:t>
            </a:r>
            <a:r>
              <a:rPr kumimoji="0" lang="en-US" altLang="zh-TW" sz="3200" baseline="30000" dirty="0">
                <a:solidFill>
                  <a:srgbClr val="FFFFFF"/>
                </a:solidFill>
                <a:latin typeface="Calibri"/>
                <a:ea typeface="華康儷中黑" pitchFamily="49" charset="-120"/>
              </a:rPr>
              <a:t> </a:t>
            </a:r>
            <a:endParaRPr kumimoji="0" lang="en-US" altLang="zh-TW" sz="3200" dirty="0">
              <a:solidFill>
                <a:srgbClr val="FFFFFF"/>
              </a:solidFill>
              <a:latin typeface="Calibri"/>
              <a:ea typeface="華康儷中黑" pitchFamily="49" charset="-120"/>
            </a:endParaRPr>
          </a:p>
          <a:p>
            <a:pPr algn="ctr" eaLnBrk="0" hangingPunct="0">
              <a:spcBef>
                <a:spcPts val="0"/>
              </a:spcBef>
            </a:pPr>
            <a:r>
              <a:rPr kumimoji="0" lang="en-US" sz="2800" dirty="0">
                <a:solidFill>
                  <a:srgbClr val="FFFFFF"/>
                </a:solidFill>
                <a:latin typeface="Calibri"/>
                <a:ea typeface="華康儷中黑" pitchFamily="49" charset="-120"/>
              </a:rPr>
              <a:t>The Cutting Edge </a:t>
            </a:r>
          </a:p>
          <a:p>
            <a:pPr algn="ctr" eaLnBrk="0" hangingPunct="0">
              <a:spcBef>
                <a:spcPts val="0"/>
              </a:spcBef>
            </a:pPr>
            <a:r>
              <a:rPr kumimoji="0" lang="en-US" sz="2800" dirty="0" err="1">
                <a:solidFill>
                  <a:srgbClr val="FFFFFF"/>
                </a:solidFill>
                <a:latin typeface="Calibri"/>
                <a:ea typeface="華康儷中黑" pitchFamily="49" charset="-120"/>
              </a:rPr>
              <a:t>Isotonix</a:t>
            </a:r>
            <a:r>
              <a:rPr kumimoji="0" lang="en-US" sz="2800" dirty="0">
                <a:solidFill>
                  <a:srgbClr val="FFFFFF"/>
                </a:solidFill>
                <a:latin typeface="Calibri"/>
                <a:ea typeface="華康儷中黑" pitchFamily="49" charset="-120"/>
              </a:rPr>
              <a:t>® Delivery System and </a:t>
            </a:r>
            <a:r>
              <a:rPr kumimoji="0" lang="en-US" sz="2800" dirty="0" err="1">
                <a:solidFill>
                  <a:srgbClr val="FFFFFF"/>
                </a:solidFill>
                <a:latin typeface="Calibri"/>
                <a:ea typeface="華康儷中黑" pitchFamily="49" charset="-120"/>
              </a:rPr>
              <a:t>Pycnogenol</a:t>
            </a:r>
            <a:r>
              <a:rPr kumimoji="0" lang="en-US" sz="2800" dirty="0">
                <a:solidFill>
                  <a:srgbClr val="FFFFFF"/>
                </a:solidFill>
                <a:latin typeface="Calibri"/>
                <a:ea typeface="華康儷中黑" pitchFamily="49" charset="-120"/>
              </a:rPr>
              <a:t>®</a:t>
            </a:r>
            <a:endParaRPr kumimoji="0" lang="en-US" sz="2800" baseline="30000" dirty="0">
              <a:solidFill>
                <a:srgbClr val="FFFFFF"/>
              </a:solidFill>
              <a:latin typeface="Calibri"/>
              <a:ea typeface="華康儷中黑" pitchFamily="49" charset="-120"/>
            </a:endParaRPr>
          </a:p>
        </p:txBody>
      </p:sp>
      <p:pic>
        <p:nvPicPr>
          <p:cNvPr id="1027" name="Picture 3" descr="\\172.20.1.31\Product_SC\Communications\Graphics\Speakers Photo\Field\YKTam2013_1.jpg"/>
          <p:cNvPicPr>
            <a:picLocks noChangeAspect="1" noChangeArrowheads="1"/>
          </p:cNvPicPr>
          <p:nvPr/>
        </p:nvPicPr>
        <p:blipFill>
          <a:blip r:embed="rId2" cstate="screen"/>
          <a:srcRect/>
          <a:stretch>
            <a:fillRect/>
          </a:stretch>
        </p:blipFill>
        <p:spPr bwMode="auto">
          <a:xfrm>
            <a:off x="457200" y="2133600"/>
            <a:ext cx="2590800" cy="259080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97547959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76200"/>
            <a:ext cx="7772400" cy="1143000"/>
          </a:xfrm>
        </p:spPr>
        <p:txBody>
          <a:bodyPr/>
          <a:lstStyle/>
          <a:p>
            <a:pPr algn="l"/>
            <a:r>
              <a:rPr lang="zh-TW" altLang="en-US" sz="3200" smtClean="0">
                <a:ea typeface="華康儷中黑" pitchFamily="49" charset="-120"/>
              </a:rPr>
              <a:t>傳輸與生物利用率</a:t>
            </a:r>
            <a:r>
              <a:rPr lang="en-US" altLang="zh-TW" sz="3000" smtClean="0">
                <a:ea typeface="華康儷中黑" pitchFamily="49" charset="-120"/>
              </a:rPr>
              <a:t/>
            </a:r>
            <a:br>
              <a:rPr lang="en-US" altLang="zh-TW" sz="3000" smtClean="0">
                <a:ea typeface="華康儷中黑" pitchFamily="49" charset="-120"/>
              </a:rPr>
            </a:br>
            <a:r>
              <a:rPr lang="en-US" altLang="zh-TW" sz="2800" smtClean="0">
                <a:ea typeface="華康儷中黑" pitchFamily="49" charset="-120"/>
              </a:rPr>
              <a:t>Delivery &amp; Bioavailability</a:t>
            </a:r>
            <a:endParaRPr lang="en-US" altLang="zh-TW" sz="2800" smtClean="0">
              <a:ea typeface="華康儷中黑" pitchFamily="49" charset="-120"/>
              <a:cs typeface="Times New Roman" pitchFamily="18" charset="0"/>
            </a:endParaRPr>
          </a:p>
        </p:txBody>
      </p:sp>
      <p:sp>
        <p:nvSpPr>
          <p:cNvPr id="39939" name="Rectangle 3"/>
          <p:cNvSpPr>
            <a:spLocks noGrp="1" noChangeArrowheads="1"/>
          </p:cNvSpPr>
          <p:nvPr>
            <p:ph idx="1"/>
          </p:nvPr>
        </p:nvSpPr>
        <p:spPr>
          <a:xfrm>
            <a:off x="381000" y="1055688"/>
            <a:ext cx="8101013" cy="2500312"/>
          </a:xfrm>
        </p:spPr>
        <p:txBody>
          <a:bodyPr/>
          <a:lstStyle/>
          <a:p>
            <a:pPr lvl="1" eaLnBrk="1" hangingPunct="1">
              <a:lnSpc>
                <a:spcPct val="90000"/>
              </a:lnSpc>
              <a:buFont typeface="Tahoma" pitchFamily="34" charset="0"/>
              <a:buNone/>
            </a:pPr>
            <a:endParaRPr lang="en-US" altLang="zh-TW" sz="1400" smtClean="0">
              <a:ea typeface="華康儷中黑" pitchFamily="49" charset="-120"/>
              <a:cs typeface="Times New Roman" pitchFamily="18" charset="0"/>
            </a:endParaRPr>
          </a:p>
          <a:p>
            <a:pPr eaLnBrk="1" hangingPunct="1">
              <a:lnSpc>
                <a:spcPct val="90000"/>
              </a:lnSpc>
              <a:buFont typeface="Wingdings" pitchFamily="2" charset="2"/>
              <a:buChar char="Ø"/>
            </a:pPr>
            <a:r>
              <a:rPr lang="zh-TW" altLang="en-US" sz="2400" smtClean="0">
                <a:ea typeface="華康儷中黑" pitchFamily="49" charset="-120"/>
                <a:cs typeface="Times New Roman" pitchFamily="18" charset="0"/>
              </a:rPr>
              <a:t>傳輸系統相當重要：</a:t>
            </a:r>
            <a:endParaRPr lang="en-US" altLang="en-US" sz="2400" smtClean="0">
              <a:ea typeface="華康儷中黑" pitchFamily="49" charset="-120"/>
              <a:cs typeface="Times New Roman" pitchFamily="18" charset="0"/>
            </a:endParaRPr>
          </a:p>
          <a:p>
            <a:pPr lvl="1"/>
            <a:r>
              <a:rPr lang="zh-TW" altLang="en-US" sz="2200" smtClean="0">
                <a:ea typeface="華康儷中黑" pitchFamily="49" charset="-120"/>
                <a:cs typeface="Times New Roman" pitchFamily="18" charset="0"/>
              </a:rPr>
              <a:t>等壓吸收 </a:t>
            </a:r>
            <a:r>
              <a:rPr lang="en-US" altLang="en-US" sz="2200" smtClean="0">
                <a:ea typeface="華康儷中黑" pitchFamily="49" charset="-120"/>
                <a:cs typeface="Times New Roman" pitchFamily="18" charset="0"/>
              </a:rPr>
              <a:t>&gt; </a:t>
            </a:r>
            <a:r>
              <a:rPr lang="zh-TW" altLang="en-US" sz="2200" smtClean="0">
                <a:ea typeface="華康儷中黑" pitchFamily="49" charset="-120"/>
                <a:cs typeface="Times New Roman" pitchFamily="18" charset="0"/>
              </a:rPr>
              <a:t>膠囊</a:t>
            </a:r>
            <a:r>
              <a:rPr lang="en-US" altLang="en-US" sz="2200" smtClean="0">
                <a:ea typeface="華康儷中黑" pitchFamily="49" charset="-120"/>
                <a:cs typeface="Times New Roman" pitchFamily="18" charset="0"/>
              </a:rPr>
              <a:t> &gt; </a:t>
            </a:r>
            <a:r>
              <a:rPr lang="zh-TW" altLang="en-US" sz="2200" smtClean="0">
                <a:ea typeface="華康儷中黑" pitchFamily="49" charset="-120"/>
                <a:cs typeface="Times New Roman" pitchFamily="18" charset="0"/>
              </a:rPr>
              <a:t>藥丸</a:t>
            </a:r>
            <a:r>
              <a:rPr lang="en-US" altLang="en-US" sz="2200" smtClean="0">
                <a:ea typeface="華康儷中黑" pitchFamily="49" charset="-120"/>
                <a:cs typeface="Times New Roman" pitchFamily="18" charset="0"/>
              </a:rPr>
              <a:t>/</a:t>
            </a:r>
            <a:r>
              <a:rPr lang="zh-TW" altLang="en-US" sz="2200" smtClean="0">
                <a:ea typeface="華康儷中黑" pitchFamily="49" charset="-120"/>
                <a:cs typeface="Times New Roman" pitchFamily="18" charset="0"/>
              </a:rPr>
              <a:t>藥片</a:t>
            </a:r>
            <a:endParaRPr lang="en-US" altLang="en-US" sz="2200" smtClean="0">
              <a:ea typeface="華康儷中黑" pitchFamily="49" charset="-120"/>
              <a:cs typeface="Times New Roman" pitchFamily="18" charset="0"/>
            </a:endParaRPr>
          </a:p>
          <a:p>
            <a:pPr lvl="1" eaLnBrk="1" hangingPunct="1">
              <a:lnSpc>
                <a:spcPct val="90000"/>
              </a:lnSpc>
            </a:pPr>
            <a:r>
              <a:rPr lang="zh-TW" altLang="en-US" sz="2200" smtClean="0">
                <a:ea typeface="華康儷中黑" pitchFamily="49" charset="-120"/>
                <a:cs typeface="Times New Roman" pitchFamily="18" charset="0"/>
              </a:rPr>
              <a:t>添加劑與增量劑導致吸收率下降</a:t>
            </a:r>
            <a:endParaRPr lang="en-US" altLang="en-US" sz="2200" smtClean="0">
              <a:ea typeface="華康儷中黑" pitchFamily="49" charset="-120"/>
              <a:cs typeface="Times New Roman" pitchFamily="18" charset="0"/>
            </a:endParaRPr>
          </a:p>
          <a:p>
            <a:pPr lvl="1" eaLnBrk="1" hangingPunct="1">
              <a:lnSpc>
                <a:spcPct val="90000"/>
              </a:lnSpc>
            </a:pPr>
            <a:r>
              <a:rPr lang="zh-TW" altLang="en-US" sz="2200" smtClean="0">
                <a:ea typeface="華康儷中黑" pitchFamily="49" charset="-120"/>
                <a:cs typeface="Times New Roman" pitchFamily="18" charset="0"/>
              </a:rPr>
              <a:t>膠囊與藥丸常常需要依賴胃酸</a:t>
            </a:r>
            <a:endParaRPr lang="en-US" altLang="en-US" sz="2200" smtClean="0">
              <a:ea typeface="華康儷中黑" pitchFamily="49" charset="-120"/>
              <a:cs typeface="Times New Roman" pitchFamily="18" charset="0"/>
            </a:endParaRPr>
          </a:p>
          <a:p>
            <a:pPr eaLnBrk="1" hangingPunct="1">
              <a:lnSpc>
                <a:spcPct val="90000"/>
              </a:lnSpc>
              <a:buFont typeface="Wingdings" pitchFamily="2" charset="2"/>
              <a:buChar char="Ø"/>
            </a:pPr>
            <a:r>
              <a:rPr lang="zh-TW" altLang="en-US" sz="2400" smtClean="0">
                <a:ea typeface="華康儷中黑" pitchFamily="49" charset="-120"/>
                <a:cs typeface="Times New Roman" pitchFamily="18" charset="0"/>
              </a:rPr>
              <a:t>生物利用率是甚麼？</a:t>
            </a:r>
            <a:endParaRPr lang="en-US" altLang="en-US" sz="2400" smtClean="0">
              <a:ea typeface="華康儷中黑" pitchFamily="49" charset="-120"/>
              <a:cs typeface="Times New Roman" pitchFamily="18" charset="0"/>
            </a:endParaRPr>
          </a:p>
          <a:p>
            <a:pPr lvl="1" eaLnBrk="1" hangingPunct="1">
              <a:lnSpc>
                <a:spcPct val="90000"/>
              </a:lnSpc>
            </a:pPr>
            <a:r>
              <a:rPr lang="zh-TW" altLang="en-US" sz="2200" smtClean="0">
                <a:ea typeface="華康儷中黑" pitchFamily="49" charset="-120"/>
                <a:cs typeface="Times New Roman" pitchFamily="18" charset="0"/>
              </a:rPr>
              <a:t>反映身體可以吸收並且利用營養素的量</a:t>
            </a:r>
            <a:endParaRPr lang="en-US" altLang="en-US" sz="2200" smtClean="0">
              <a:ea typeface="華康儷中黑" pitchFamily="49" charset="-120"/>
              <a:cs typeface="Times New Roman" pitchFamily="18" charset="0"/>
            </a:endParaRPr>
          </a:p>
          <a:p>
            <a:pPr lvl="1" eaLnBrk="1" hangingPunct="1">
              <a:lnSpc>
                <a:spcPct val="90000"/>
              </a:lnSpc>
            </a:pPr>
            <a:r>
              <a:rPr lang="zh-TW" altLang="en-US" sz="2200" smtClean="0">
                <a:ea typeface="華康儷中黑" pitchFamily="49" charset="-120"/>
                <a:cs typeface="Times New Roman" pitchFamily="18" charset="0"/>
              </a:rPr>
              <a:t>受傳輸系統與配方（如氨基酸螯合配方）影響</a:t>
            </a:r>
            <a:endParaRPr lang="en-US" altLang="en-US" sz="2200" smtClean="0">
              <a:ea typeface="華康儷中黑" pitchFamily="49" charset="-120"/>
              <a:cs typeface="Times New Roman" pitchFamily="18" charset="0"/>
            </a:endParaRPr>
          </a:p>
        </p:txBody>
      </p:sp>
      <p:sp>
        <p:nvSpPr>
          <p:cNvPr id="39940" name="文字方塊 3"/>
          <p:cNvSpPr txBox="1">
            <a:spLocks noChangeArrowheads="1"/>
          </p:cNvSpPr>
          <p:nvPr/>
        </p:nvSpPr>
        <p:spPr bwMode="auto">
          <a:xfrm>
            <a:off x="414338" y="4125913"/>
            <a:ext cx="720566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 typeface="Wingdings" pitchFamily="2" charset="2"/>
              <a:buChar char="Ø"/>
            </a:pPr>
            <a:r>
              <a:rPr kumimoji="0" lang="zh-TW" altLang="en-US" sz="1800">
                <a:solidFill>
                  <a:prstClr val="white"/>
                </a:solidFill>
                <a:ea typeface="華康儷中黑" pitchFamily="49" charset="-120"/>
              </a:rPr>
              <a:t> </a:t>
            </a:r>
            <a:r>
              <a:rPr kumimoji="0" lang="en-US" altLang="zh-TW" sz="2400">
                <a:solidFill>
                  <a:prstClr val="white"/>
                </a:solidFill>
                <a:ea typeface="華康儷中黑" pitchFamily="49" charset="-120"/>
              </a:rPr>
              <a:t>Delivery system is very important: </a:t>
            </a:r>
          </a:p>
          <a:p>
            <a:pPr lvl="1" eaLnBrk="1" hangingPunct="1">
              <a:spcBef>
                <a:spcPct val="0"/>
              </a:spcBef>
              <a:buFont typeface="Arial" pitchFamily="34" charset="0"/>
              <a:buChar char="•"/>
            </a:pPr>
            <a:r>
              <a:rPr kumimoji="0" lang="zh-TW" altLang="en-US" sz="1800">
                <a:solidFill>
                  <a:prstClr val="white"/>
                </a:solidFill>
                <a:ea typeface="華康儷中黑" pitchFamily="49" charset="-120"/>
              </a:rPr>
              <a:t>  </a:t>
            </a:r>
            <a:r>
              <a:rPr kumimoji="0" lang="en-US" altLang="zh-TW" sz="1800">
                <a:solidFill>
                  <a:prstClr val="white"/>
                </a:solidFill>
                <a:ea typeface="華康儷中黑" pitchFamily="49" charset="-120"/>
              </a:rPr>
              <a:t>Isotonic &gt; capsules &gt; pills/tablets </a:t>
            </a:r>
          </a:p>
          <a:p>
            <a:pPr lvl="1" eaLnBrk="1" hangingPunct="1">
              <a:spcBef>
                <a:spcPct val="0"/>
              </a:spcBef>
              <a:buFont typeface="Arial" pitchFamily="34" charset="0"/>
              <a:buChar char="•"/>
            </a:pPr>
            <a:r>
              <a:rPr kumimoji="0" lang="zh-TW" altLang="en-US" sz="1800">
                <a:solidFill>
                  <a:prstClr val="white"/>
                </a:solidFill>
                <a:ea typeface="華康儷中黑" pitchFamily="49" charset="-120"/>
              </a:rPr>
              <a:t>  </a:t>
            </a:r>
            <a:r>
              <a:rPr kumimoji="0" lang="en-US" altLang="zh-TW" sz="1800">
                <a:solidFill>
                  <a:prstClr val="white"/>
                </a:solidFill>
                <a:ea typeface="華康儷中黑" pitchFamily="49" charset="-120"/>
              </a:rPr>
              <a:t>Binders and fillers can decrease absorption </a:t>
            </a:r>
          </a:p>
          <a:p>
            <a:pPr lvl="1" eaLnBrk="1" hangingPunct="1">
              <a:spcBef>
                <a:spcPct val="0"/>
              </a:spcBef>
              <a:buFont typeface="Arial" pitchFamily="34" charset="0"/>
              <a:buChar char="•"/>
            </a:pPr>
            <a:r>
              <a:rPr kumimoji="0" lang="zh-TW" altLang="en-US" sz="1800">
                <a:solidFill>
                  <a:prstClr val="white"/>
                </a:solidFill>
                <a:ea typeface="華康儷中黑" pitchFamily="49" charset="-120"/>
              </a:rPr>
              <a:t>  </a:t>
            </a:r>
            <a:r>
              <a:rPr kumimoji="0" lang="en-US" altLang="zh-TW" sz="1800">
                <a:solidFill>
                  <a:prstClr val="white"/>
                </a:solidFill>
                <a:ea typeface="華康儷中黑" pitchFamily="49" charset="-120"/>
              </a:rPr>
              <a:t>Capsules and pills often rely on stomach acid </a:t>
            </a:r>
          </a:p>
          <a:p>
            <a:pPr eaLnBrk="1" hangingPunct="1">
              <a:spcBef>
                <a:spcPct val="0"/>
              </a:spcBef>
              <a:buFont typeface="Wingdings" pitchFamily="2" charset="2"/>
              <a:buChar char="Ø"/>
            </a:pPr>
            <a:r>
              <a:rPr kumimoji="0" lang="zh-TW" altLang="en-US" sz="1800">
                <a:solidFill>
                  <a:prstClr val="white"/>
                </a:solidFill>
                <a:ea typeface="華康儷中黑" pitchFamily="49" charset="-120"/>
              </a:rPr>
              <a:t> </a:t>
            </a:r>
            <a:r>
              <a:rPr kumimoji="0" lang="en-US" altLang="zh-TW" sz="2400">
                <a:solidFill>
                  <a:prstClr val="white"/>
                </a:solidFill>
                <a:ea typeface="華康儷中黑" pitchFamily="49" charset="-120"/>
              </a:rPr>
              <a:t>What is bioavailability? </a:t>
            </a:r>
          </a:p>
          <a:p>
            <a:pPr lvl="1" eaLnBrk="1" hangingPunct="1">
              <a:spcBef>
                <a:spcPct val="0"/>
              </a:spcBef>
              <a:buFont typeface="Arial" pitchFamily="34" charset="0"/>
              <a:buChar char="•"/>
            </a:pPr>
            <a:r>
              <a:rPr kumimoji="0" lang="zh-TW" altLang="en-US" sz="1800">
                <a:solidFill>
                  <a:prstClr val="white"/>
                </a:solidFill>
                <a:ea typeface="華康儷中黑" pitchFamily="49" charset="-120"/>
              </a:rPr>
              <a:t>  </a:t>
            </a:r>
            <a:r>
              <a:rPr kumimoji="0" lang="en-US" altLang="zh-TW" sz="1800">
                <a:solidFill>
                  <a:prstClr val="white"/>
                </a:solidFill>
                <a:ea typeface="華康儷中黑" pitchFamily="49" charset="-120"/>
              </a:rPr>
              <a:t>Reflects the amount of nutrient your body can absorb and utilize </a:t>
            </a:r>
          </a:p>
          <a:p>
            <a:pPr lvl="1" eaLnBrk="1" hangingPunct="1">
              <a:spcBef>
                <a:spcPct val="0"/>
              </a:spcBef>
              <a:buFont typeface="Arial" pitchFamily="34" charset="0"/>
              <a:buChar char="•"/>
            </a:pPr>
            <a:r>
              <a:rPr kumimoji="0" lang="zh-TW" altLang="en-US" sz="1800">
                <a:solidFill>
                  <a:prstClr val="white"/>
                </a:solidFill>
                <a:ea typeface="華康儷中黑" pitchFamily="49" charset="-120"/>
              </a:rPr>
              <a:t>  </a:t>
            </a:r>
            <a:r>
              <a:rPr kumimoji="0" lang="en-US" altLang="zh-TW" sz="1800">
                <a:solidFill>
                  <a:prstClr val="white"/>
                </a:solidFill>
                <a:ea typeface="華康儷中黑" pitchFamily="49" charset="-120"/>
              </a:rPr>
              <a:t>Dependent on the delivery system and the formulation (e.g. amino 	acid chelate) </a:t>
            </a:r>
          </a:p>
          <a:p>
            <a:pPr eaLnBrk="1" hangingPunct="1">
              <a:spcBef>
                <a:spcPct val="0"/>
              </a:spcBef>
              <a:buFontTx/>
              <a:buNone/>
            </a:pPr>
            <a:endParaRPr kumimoji="0" lang="zh-TW" altLang="en-US" sz="1800">
              <a:solidFill>
                <a:prstClr val="white"/>
              </a:solidFill>
              <a:ea typeface="華康儷中黑" pitchFamily="49" charset="-120"/>
            </a:endParaRPr>
          </a:p>
        </p:txBody>
      </p:sp>
    </p:spTree>
    <p:extLst>
      <p:ext uri="{BB962C8B-B14F-4D97-AF65-F5344CB8AC3E}">
        <p14:creationId xmlns:p14="http://schemas.microsoft.com/office/powerpoint/2010/main" val="53811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52400" y="-76200"/>
            <a:ext cx="7772400" cy="1143000"/>
          </a:xfrm>
        </p:spPr>
        <p:txBody>
          <a:bodyPr/>
          <a:lstStyle/>
          <a:p>
            <a:pPr algn="l"/>
            <a:r>
              <a:rPr lang="zh-TW" altLang="en-US" sz="4000" smtClean="0">
                <a:ea typeface="華康儷中黑" pitchFamily="49" charset="-120"/>
              </a:rPr>
              <a:t/>
            </a:r>
            <a:br>
              <a:rPr lang="zh-TW" altLang="en-US" sz="4000" smtClean="0">
                <a:ea typeface="華康儷中黑" pitchFamily="49" charset="-120"/>
              </a:rPr>
            </a:br>
            <a:r>
              <a:rPr lang="en-US" altLang="zh-TW" sz="3200" smtClean="0">
                <a:ea typeface="華康儷中黑" pitchFamily="49" charset="-120"/>
              </a:rPr>
              <a:t>Isotonix®</a:t>
            </a:r>
            <a:r>
              <a:rPr lang="zh-TW" altLang="en-US" sz="3200" smtClean="0">
                <a:ea typeface="華康儷中黑" pitchFamily="49" charset="-120"/>
              </a:rPr>
              <a:t>配方促進快速、受控的營養傳輸 </a:t>
            </a:r>
            <a:r>
              <a:rPr lang="en-US" altLang="zh-TW" sz="4000" smtClean="0">
                <a:ea typeface="華康儷中黑" pitchFamily="49" charset="-120"/>
              </a:rPr>
              <a:t/>
            </a:r>
            <a:br>
              <a:rPr lang="en-US" altLang="zh-TW" sz="4000" smtClean="0">
                <a:ea typeface="華康儷中黑" pitchFamily="49" charset="-120"/>
              </a:rPr>
            </a:br>
            <a:r>
              <a:rPr lang="en-US" altLang="zh-TW" sz="2800" smtClean="0">
                <a:ea typeface="華康儷中黑" pitchFamily="49" charset="-120"/>
              </a:rPr>
              <a:t>Isotonix® is Formulated for Fast, Controlled Delivery of Nutrients</a:t>
            </a:r>
            <a:endParaRPr lang="en-US" altLang="zh-TW" sz="2800" smtClean="0">
              <a:ea typeface="華康儷中黑" pitchFamily="49" charset="-120"/>
              <a:cs typeface="Times New Roman" pitchFamily="18" charset="0"/>
            </a:endParaRPr>
          </a:p>
        </p:txBody>
      </p:sp>
      <p:sp>
        <p:nvSpPr>
          <p:cNvPr id="40963" name="Rectangle 3"/>
          <p:cNvSpPr>
            <a:spLocks noGrp="1" noChangeArrowheads="1"/>
          </p:cNvSpPr>
          <p:nvPr>
            <p:ph idx="1"/>
          </p:nvPr>
        </p:nvSpPr>
        <p:spPr>
          <a:xfrm>
            <a:off x="152400" y="1646238"/>
            <a:ext cx="6553200" cy="4525962"/>
          </a:xfrm>
        </p:spPr>
        <p:txBody>
          <a:bodyPr/>
          <a:lstStyle/>
          <a:p>
            <a:pPr>
              <a:buFont typeface="Wingdings" pitchFamily="2" charset="2"/>
              <a:buChar char="Ø"/>
            </a:pPr>
            <a:r>
              <a:rPr lang="en-US" altLang="zh-TW" sz="2800" smtClean="0">
                <a:ea typeface="華康儷中黑" pitchFamily="49" charset="-120"/>
              </a:rPr>
              <a:t>Isotonix®</a:t>
            </a:r>
            <a:r>
              <a:rPr lang="zh-TW" altLang="en-US" sz="2800" smtClean="0">
                <a:ea typeface="華康儷中黑" pitchFamily="49" charset="-120"/>
              </a:rPr>
              <a:t>產品以適當的糖份比例精心調配。因此， </a:t>
            </a:r>
            <a:r>
              <a:rPr lang="en-US" altLang="zh-TW" sz="2800" smtClean="0">
                <a:ea typeface="華康儷中黑" pitchFamily="49" charset="-120"/>
              </a:rPr>
              <a:t>Isotonix®</a:t>
            </a:r>
            <a:r>
              <a:rPr lang="zh-TW" altLang="en-US" sz="2800" smtClean="0">
                <a:ea typeface="華康儷中黑" pitchFamily="49" charset="-120"/>
              </a:rPr>
              <a:t>產品不會因吸收位置飽和而限制維他命的吸收</a:t>
            </a:r>
            <a:endParaRPr lang="en-US" altLang="zh-TW" sz="2800" smtClean="0">
              <a:ea typeface="華康儷中黑" pitchFamily="49" charset="-120"/>
            </a:endParaRPr>
          </a:p>
          <a:p>
            <a:pPr>
              <a:buFont typeface="Wingdings" pitchFamily="2" charset="2"/>
              <a:buChar char="Ø"/>
            </a:pPr>
            <a:r>
              <a:rPr lang="en-US" altLang="zh-TW" sz="2800" smtClean="0">
                <a:ea typeface="華康儷中黑" pitchFamily="49" charset="-120"/>
              </a:rPr>
              <a:t>Isotonix® products have been carefully formulated using the right ratio of sugars in the right amounts. Because of this, Isotonix® products do not limit vitamin absorption by saturating the absorption sites</a:t>
            </a:r>
            <a:endParaRPr lang="en-US" altLang="zh-TW" sz="2800" smtClean="0">
              <a:ea typeface="華康儷中黑" pitchFamily="49" charset="-120"/>
              <a:cs typeface="Times New Roman" pitchFamily="18" charset="0"/>
            </a:endParaRPr>
          </a:p>
        </p:txBody>
      </p:sp>
    </p:spTree>
    <p:extLst>
      <p:ext uri="{BB962C8B-B14F-4D97-AF65-F5344CB8AC3E}">
        <p14:creationId xmlns:p14="http://schemas.microsoft.com/office/powerpoint/2010/main" val="37031238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pPr algn="l">
              <a:defRPr/>
            </a:pPr>
            <a:r>
              <a:rPr lang="zh-TW" altLang="en-US" sz="4000" dirty="0" smtClean="0">
                <a:ea typeface="華康儷中黑" pitchFamily="49" charset="-120"/>
              </a:rPr>
              <a:t>何謂等滲壓</a:t>
            </a:r>
            <a:r>
              <a:rPr lang="en-US" altLang="en-US" sz="4000" dirty="0" smtClean="0">
                <a:ea typeface="華康儷中黑" pitchFamily="49" charset="-120"/>
              </a:rPr>
              <a:t>(isotonic)?</a:t>
            </a:r>
            <a:br>
              <a:rPr lang="en-US" altLang="en-US" sz="4000" dirty="0" smtClean="0">
                <a:ea typeface="華康儷中黑" pitchFamily="49" charset="-120"/>
              </a:rPr>
            </a:br>
            <a:r>
              <a:rPr lang="en-US" altLang="en-US" sz="3600" dirty="0" smtClean="0">
                <a:ea typeface="華康儷中黑" pitchFamily="49" charset="-120"/>
              </a:rPr>
              <a:t>What does isotonic mean?</a:t>
            </a:r>
            <a:endParaRPr lang="en-US" altLang="en-US" sz="3600" dirty="0">
              <a:ea typeface="華康儷中黑" pitchFamily="49" charset="-120"/>
            </a:endParaRPr>
          </a:p>
        </p:txBody>
      </p:sp>
      <p:sp>
        <p:nvSpPr>
          <p:cNvPr id="41987" name="Rectangle 1"/>
          <p:cNvSpPr>
            <a:spLocks noChangeArrowheads="1"/>
          </p:cNvSpPr>
          <p:nvPr/>
        </p:nvSpPr>
        <p:spPr bwMode="auto">
          <a:xfrm>
            <a:off x="228600" y="3979863"/>
            <a:ext cx="6553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en-US" altLang="zh-TW" sz="2200">
                <a:solidFill>
                  <a:prstClr val="white"/>
                </a:solidFill>
                <a:ea typeface="新細明體" pitchFamily="18" charset="-120"/>
                <a:cs typeface="Times New Roman" pitchFamily="18" charset="0"/>
              </a:rPr>
              <a:t>When used to describe solutions that are meant for consumption, isotonic means having the </a:t>
            </a:r>
            <a:r>
              <a:rPr kumimoji="0" lang="en-US" altLang="en-US" sz="2200">
                <a:solidFill>
                  <a:srgbClr val="97E4FF"/>
                </a:solidFill>
                <a:ea typeface="華康儷中黑" pitchFamily="49" charset="-120"/>
                <a:cs typeface="Times New Roman" pitchFamily="18" charset="0"/>
              </a:rPr>
              <a:t>same fluid pressure as body fluids</a:t>
            </a:r>
            <a:r>
              <a:rPr kumimoji="0" lang="en-US" altLang="zh-TW" sz="2200">
                <a:solidFill>
                  <a:prstClr val="white"/>
                </a:solidFill>
                <a:ea typeface="新細明體" pitchFamily="18" charset="-120"/>
                <a:cs typeface="Times New Roman" pitchFamily="18" charset="0"/>
              </a:rPr>
              <a:t>. </a:t>
            </a:r>
          </a:p>
          <a:p>
            <a:pPr eaLnBrk="1" hangingPunct="1">
              <a:spcBef>
                <a:spcPct val="0"/>
              </a:spcBef>
              <a:buFontTx/>
              <a:buNone/>
            </a:pPr>
            <a:r>
              <a:rPr kumimoji="0" lang="en-US" altLang="zh-TW" sz="2200">
                <a:solidFill>
                  <a:prstClr val="white"/>
                </a:solidFill>
                <a:ea typeface="新細明體" pitchFamily="18" charset="-120"/>
                <a:cs typeface="Times New Roman" pitchFamily="18" charset="0"/>
              </a:rPr>
              <a:t>Isotonix products are formulated with the proper balance of </a:t>
            </a:r>
            <a:r>
              <a:rPr kumimoji="0" lang="en-US" altLang="en-US" sz="2200">
                <a:solidFill>
                  <a:srgbClr val="97E4FF"/>
                </a:solidFill>
                <a:ea typeface="華康儷中黑" pitchFamily="49" charset="-120"/>
              </a:rPr>
              <a:t>fructose</a:t>
            </a:r>
            <a:r>
              <a:rPr kumimoji="0" lang="en-US" altLang="zh-TW" sz="2200">
                <a:solidFill>
                  <a:prstClr val="white"/>
                </a:solidFill>
                <a:ea typeface="新細明體" pitchFamily="18" charset="-120"/>
              </a:rPr>
              <a:t>, </a:t>
            </a:r>
            <a:r>
              <a:rPr kumimoji="0" lang="en-US" altLang="en-US" sz="2200">
                <a:solidFill>
                  <a:srgbClr val="97E4FF"/>
                </a:solidFill>
                <a:ea typeface="華康儷中黑" pitchFamily="49" charset="-120"/>
              </a:rPr>
              <a:t>d-glucose</a:t>
            </a:r>
            <a:r>
              <a:rPr kumimoji="0" lang="en-US" altLang="en-US" sz="2200">
                <a:solidFill>
                  <a:prstClr val="white"/>
                </a:solidFill>
                <a:ea typeface="華康儷中黑" pitchFamily="49" charset="-120"/>
              </a:rPr>
              <a:t>,</a:t>
            </a:r>
            <a:r>
              <a:rPr kumimoji="0" lang="en-US" altLang="en-US" sz="2200">
                <a:solidFill>
                  <a:srgbClr val="97E4FF"/>
                </a:solidFill>
                <a:ea typeface="華康儷中黑" pitchFamily="49" charset="-120"/>
              </a:rPr>
              <a:t> citric acid</a:t>
            </a:r>
            <a:r>
              <a:rPr kumimoji="0" lang="en-US" altLang="zh-TW" sz="2200">
                <a:solidFill>
                  <a:prstClr val="white"/>
                </a:solidFill>
                <a:ea typeface="新細明體" pitchFamily="18" charset="-120"/>
              </a:rPr>
              <a:t>, </a:t>
            </a:r>
            <a:r>
              <a:rPr kumimoji="0" lang="en-US" altLang="en-US" sz="2200">
                <a:solidFill>
                  <a:srgbClr val="97E4FF"/>
                </a:solidFill>
                <a:ea typeface="華康儷中黑" pitchFamily="49" charset="-120"/>
              </a:rPr>
              <a:t>potassium bicarbonate </a:t>
            </a:r>
            <a:r>
              <a:rPr kumimoji="0" lang="en-US" altLang="zh-TW" sz="2200">
                <a:solidFill>
                  <a:prstClr val="white"/>
                </a:solidFill>
                <a:ea typeface="新細明體" pitchFamily="18" charset="-120"/>
              </a:rPr>
              <a:t>and </a:t>
            </a:r>
            <a:r>
              <a:rPr kumimoji="0" lang="en-US" altLang="en-US" sz="2200">
                <a:solidFill>
                  <a:srgbClr val="97E4FF"/>
                </a:solidFill>
                <a:ea typeface="華康儷中黑" pitchFamily="49" charset="-120"/>
              </a:rPr>
              <a:t>other key ingredients </a:t>
            </a:r>
            <a:r>
              <a:rPr kumimoji="0" lang="en-US" altLang="zh-TW" sz="2200">
                <a:solidFill>
                  <a:prstClr val="white"/>
                </a:solidFill>
                <a:ea typeface="新細明體" pitchFamily="18" charset="-120"/>
              </a:rPr>
              <a:t>to assure that they are isotonic when properly prepared. </a:t>
            </a:r>
          </a:p>
          <a:p>
            <a:pPr eaLnBrk="1" hangingPunct="1">
              <a:spcBef>
                <a:spcPct val="0"/>
              </a:spcBef>
              <a:buFontTx/>
              <a:buNone/>
            </a:pPr>
            <a:endParaRPr kumimoji="0" lang="en-US" altLang="zh-TW" sz="2200">
              <a:solidFill>
                <a:prstClr val="white"/>
              </a:solidFill>
              <a:latin typeface="Arial" pitchFamily="34" charset="0"/>
              <a:ea typeface="新細明體" pitchFamily="18" charset="-120"/>
            </a:endParaRPr>
          </a:p>
        </p:txBody>
      </p:sp>
      <p:sp>
        <p:nvSpPr>
          <p:cNvPr id="41988" name="Rectangle 4"/>
          <p:cNvSpPr>
            <a:spLocks noChangeArrowheads="1"/>
          </p:cNvSpPr>
          <p:nvPr/>
        </p:nvSpPr>
        <p:spPr bwMode="auto">
          <a:xfrm>
            <a:off x="228600" y="1436688"/>
            <a:ext cx="6629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2400">
                <a:solidFill>
                  <a:prstClr val="white"/>
                </a:solidFill>
                <a:latin typeface="華康儷中黑" pitchFamily="49" charset="-120"/>
                <a:ea typeface="華康儷中黑" pitchFamily="49" charset="-120"/>
              </a:rPr>
              <a:t>如果用來形容一種要吸收的溶液，「等滲壓」就表示與</a:t>
            </a:r>
            <a:r>
              <a:rPr kumimoji="0" lang="zh-TW" altLang="en-US" sz="2400">
                <a:solidFill>
                  <a:srgbClr val="97E4FF"/>
                </a:solidFill>
                <a:latin typeface="華康儷中黑" pitchFamily="49" charset="-120"/>
                <a:ea typeface="華康儷中黑" pitchFamily="49" charset="-120"/>
              </a:rPr>
              <a:t>人類體液的液壓相同</a:t>
            </a:r>
            <a:r>
              <a:rPr kumimoji="0" lang="zh-TW" altLang="en-US" sz="2400">
                <a:solidFill>
                  <a:prstClr val="white"/>
                </a:solidFill>
                <a:latin typeface="華康儷中黑" pitchFamily="49" charset="-120"/>
                <a:ea typeface="華康儷中黑" pitchFamily="49" charset="-120"/>
              </a:rPr>
              <a:t>，即是，食物經過胃部消化變成溶液，準備進入小腸被吸收的狀態。</a:t>
            </a:r>
            <a:endParaRPr kumimoji="0" lang="en-US" altLang="zh-TW" sz="2400">
              <a:solidFill>
                <a:prstClr val="white"/>
              </a:solidFill>
              <a:latin typeface="華康儷中黑" pitchFamily="49" charset="-120"/>
              <a:ea typeface="華康儷中黑" pitchFamily="49" charset="-120"/>
            </a:endParaRPr>
          </a:p>
          <a:p>
            <a:pPr eaLnBrk="1" hangingPunct="1">
              <a:spcBef>
                <a:spcPct val="0"/>
              </a:spcBef>
              <a:buFontTx/>
              <a:buNone/>
            </a:pPr>
            <a:r>
              <a:rPr kumimoji="0" lang="en-US" altLang="zh-TW" sz="2400">
                <a:solidFill>
                  <a:prstClr val="white"/>
                </a:solidFill>
                <a:ea typeface="華康儷中黑" pitchFamily="49" charset="-120"/>
              </a:rPr>
              <a:t>Isotonix</a:t>
            </a:r>
            <a:r>
              <a:rPr kumimoji="0" lang="zh-TW" altLang="en-US" sz="2400">
                <a:solidFill>
                  <a:prstClr val="white"/>
                </a:solidFill>
                <a:ea typeface="華康儷中黑" pitchFamily="49" charset="-120"/>
              </a:rPr>
              <a:t>產品配方中的</a:t>
            </a:r>
            <a:r>
              <a:rPr kumimoji="0" lang="zh-TW" altLang="en-US" sz="2400">
                <a:solidFill>
                  <a:srgbClr val="97E4FF"/>
                </a:solidFill>
                <a:latin typeface="華康儷中黑" pitchFamily="49" charset="-120"/>
                <a:ea typeface="華康儷中黑" pitchFamily="49" charset="-120"/>
              </a:rPr>
              <a:t>果糖</a:t>
            </a:r>
            <a:r>
              <a:rPr kumimoji="0" lang="zh-TW" altLang="en-US" sz="2400">
                <a:solidFill>
                  <a:prstClr val="white"/>
                </a:solidFill>
                <a:ea typeface="華康儷中黑" pitchFamily="49" charset="-120"/>
              </a:rPr>
              <a:t>、</a:t>
            </a:r>
            <a:r>
              <a:rPr kumimoji="0" lang="zh-TW" altLang="en-US" sz="2400">
                <a:solidFill>
                  <a:srgbClr val="97E4FF"/>
                </a:solidFill>
                <a:latin typeface="華康儷中黑" pitchFamily="49" charset="-120"/>
                <a:ea typeface="華康儷中黑" pitchFamily="49" charset="-120"/>
              </a:rPr>
              <a:t>葡萄糖</a:t>
            </a:r>
            <a:r>
              <a:rPr kumimoji="0" lang="zh-TW" altLang="en-US" sz="2400">
                <a:solidFill>
                  <a:prstClr val="white"/>
                </a:solidFill>
                <a:ea typeface="華康儷中黑" pitchFamily="49" charset="-120"/>
              </a:rPr>
              <a:t>、</a:t>
            </a:r>
            <a:r>
              <a:rPr kumimoji="0" lang="zh-TW" altLang="en-US" sz="2400">
                <a:solidFill>
                  <a:srgbClr val="97E4FF"/>
                </a:solidFill>
                <a:latin typeface="華康儷中黑" pitchFamily="49" charset="-120"/>
                <a:ea typeface="華康儷中黑" pitchFamily="49" charset="-120"/>
              </a:rPr>
              <a:t>檸檬酸</a:t>
            </a:r>
            <a:r>
              <a:rPr kumimoji="0" lang="zh-TW" altLang="en-US" sz="2400">
                <a:solidFill>
                  <a:prstClr val="white"/>
                </a:solidFill>
                <a:ea typeface="華康儷中黑" pitchFamily="49" charset="-120"/>
              </a:rPr>
              <a:t>、</a:t>
            </a:r>
            <a:r>
              <a:rPr kumimoji="0" lang="zh-TW" altLang="en-US" sz="2400">
                <a:solidFill>
                  <a:srgbClr val="97E4FF"/>
                </a:solidFill>
                <a:latin typeface="華康儷中黑" pitchFamily="49" charset="-120"/>
                <a:ea typeface="華康儷中黑" pitchFamily="49" charset="-120"/>
              </a:rPr>
              <a:t>碳酸氫鉀</a:t>
            </a:r>
            <a:r>
              <a:rPr kumimoji="0" lang="zh-TW" altLang="en-US" sz="2400">
                <a:solidFill>
                  <a:prstClr val="white"/>
                </a:solidFill>
                <a:ea typeface="華康儷中黑" pitchFamily="49" charset="-120"/>
              </a:rPr>
              <a:t>及</a:t>
            </a:r>
            <a:r>
              <a:rPr kumimoji="0" lang="zh-TW" altLang="en-US" sz="2400">
                <a:solidFill>
                  <a:srgbClr val="97E4FF"/>
                </a:solidFill>
                <a:latin typeface="華康儷中黑" pitchFamily="49" charset="-120"/>
                <a:ea typeface="華康儷中黑" pitchFamily="49" charset="-120"/>
              </a:rPr>
              <a:t>其他主要成份</a:t>
            </a:r>
            <a:r>
              <a:rPr kumimoji="0" lang="zh-TW" altLang="en-US" sz="2400">
                <a:solidFill>
                  <a:prstClr val="white"/>
                </a:solidFill>
                <a:ea typeface="華康儷中黑" pitchFamily="49" charset="-120"/>
              </a:rPr>
              <a:t>搭配均衡，以確保正確調配飲用時達到等滲狀態。</a:t>
            </a:r>
            <a:endParaRPr kumimoji="0" lang="en-US" altLang="en-US" sz="2400">
              <a:solidFill>
                <a:prstClr val="white"/>
              </a:solidFill>
              <a:ea typeface="華康儷中黑" pitchFamily="49" charset="-120"/>
            </a:endParaRPr>
          </a:p>
          <a:p>
            <a:pPr eaLnBrk="1" hangingPunct="1">
              <a:spcBef>
                <a:spcPct val="0"/>
              </a:spcBef>
              <a:buFontTx/>
              <a:buNone/>
            </a:pPr>
            <a:endParaRPr kumimoji="0" lang="en-US" altLang="en-US" sz="2400">
              <a:solidFill>
                <a:prstClr val="white"/>
              </a:solidFill>
              <a:latin typeface="華康儷中黑" pitchFamily="49" charset="-120"/>
              <a:ea typeface="華康儷中黑" pitchFamily="49" charset="-120"/>
            </a:endParaRPr>
          </a:p>
        </p:txBody>
      </p:sp>
    </p:spTree>
    <p:extLst>
      <p:ext uri="{BB962C8B-B14F-4D97-AF65-F5344CB8AC3E}">
        <p14:creationId xmlns:p14="http://schemas.microsoft.com/office/powerpoint/2010/main" val="188862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1143000"/>
          </a:xfrm>
        </p:spPr>
        <p:txBody>
          <a:bodyPr>
            <a:normAutofit fontScale="90000"/>
          </a:bodyPr>
          <a:lstStyle/>
          <a:p>
            <a:pPr algn="l">
              <a:defRPr/>
            </a:pPr>
            <a:r>
              <a:rPr lang="en-US" altLang="zh-TW" sz="4000" dirty="0" err="1" smtClean="0">
                <a:ea typeface="華康儷中黑" pitchFamily="49" charset="-120"/>
              </a:rPr>
              <a:t>Isotonix</a:t>
            </a:r>
            <a:r>
              <a:rPr lang="en-US" altLang="zh-TW" sz="4000" dirty="0" smtClean="0">
                <a:ea typeface="華康儷中黑" pitchFamily="49" charset="-120"/>
              </a:rPr>
              <a:t>®</a:t>
            </a:r>
            <a:r>
              <a:rPr lang="zh-TW" altLang="en-US" sz="4000" dirty="0" smtClean="0">
                <a:ea typeface="華康儷中黑" pitchFamily="49" charset="-120"/>
              </a:rPr>
              <a:t>－最卓越的營養補充品之一 </a:t>
            </a:r>
            <a:r>
              <a:rPr lang="en-US" altLang="zh-TW" sz="3600" dirty="0" smtClean="0">
                <a:ea typeface="華康儷中黑" pitchFamily="49" charset="-120"/>
              </a:rPr>
              <a:t/>
            </a:r>
            <a:br>
              <a:rPr lang="en-US" altLang="zh-TW" sz="3600" dirty="0" smtClean="0">
                <a:ea typeface="華康儷中黑" pitchFamily="49" charset="-120"/>
              </a:rPr>
            </a:br>
            <a:r>
              <a:rPr lang="en-US" altLang="en-US" sz="3600" dirty="0" smtClean="0">
                <a:ea typeface="華康儷中黑" pitchFamily="49" charset="-120"/>
              </a:rPr>
              <a:t>One of the Best Supplements</a:t>
            </a:r>
            <a:endParaRPr lang="en-US" altLang="en-US" sz="3600" dirty="0">
              <a:ea typeface="華康儷中黑" pitchFamily="49" charset="-120"/>
            </a:endParaRPr>
          </a:p>
        </p:txBody>
      </p:sp>
      <p:sp>
        <p:nvSpPr>
          <p:cNvPr id="43011" name="Rectangle 3"/>
          <p:cNvSpPr>
            <a:spLocks noChangeArrowheads="1"/>
          </p:cNvSpPr>
          <p:nvPr/>
        </p:nvSpPr>
        <p:spPr bwMode="auto">
          <a:xfrm>
            <a:off x="228600" y="1600200"/>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273050" algn="l"/>
              </a:tabLst>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tabLst>
                <a:tab pos="273050" algn="l"/>
              </a:tabLst>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tabLst>
                <a:tab pos="273050" algn="l"/>
              </a:tabLst>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9pPr>
          </a:lstStyle>
          <a:p>
            <a:pPr eaLnBrk="1" hangingPunct="1">
              <a:spcBef>
                <a:spcPct val="0"/>
              </a:spcBef>
            </a:pPr>
            <a:r>
              <a:rPr kumimoji="0" lang="zh-TW" altLang="en-US" sz="2400">
                <a:solidFill>
                  <a:prstClr val="white"/>
                </a:solidFill>
                <a:latin typeface="華康儷中黑" pitchFamily="49" charset="-120"/>
                <a:ea typeface="華康儷中黑" pitchFamily="49" charset="-120"/>
              </a:rPr>
              <a:t> 產品為</a:t>
            </a:r>
            <a:r>
              <a:rPr kumimoji="0" lang="zh-TW" altLang="en-US" sz="2400">
                <a:solidFill>
                  <a:srgbClr val="97E4FF"/>
                </a:solidFill>
                <a:ea typeface="華康儷中黑" pitchFamily="49" charset="-120"/>
              </a:rPr>
              <a:t>粉狀</a:t>
            </a:r>
            <a:r>
              <a:rPr kumimoji="0" lang="zh-TW" altLang="en-US" sz="2400">
                <a:solidFill>
                  <a:prstClr val="white"/>
                </a:solidFill>
                <a:latin typeface="華康儷中黑" pitchFamily="49" charset="-120"/>
                <a:ea typeface="華康儷中黑" pitchFamily="49" charset="-120"/>
              </a:rPr>
              <a:t>，無需如片劑般加入添加劑、粘稠</a:t>
            </a:r>
            <a:r>
              <a:rPr kumimoji="0" lang="en-US" altLang="zh-TW" sz="2400">
                <a:solidFill>
                  <a:prstClr val="white"/>
                </a:solidFill>
                <a:latin typeface="華康儷中黑" pitchFamily="49" charset="-120"/>
                <a:ea typeface="華康儷中黑" pitchFamily="49" charset="-120"/>
              </a:rPr>
              <a:t>	</a:t>
            </a:r>
            <a:r>
              <a:rPr kumimoji="0" lang="zh-TW" altLang="en-US" sz="2400">
                <a:solidFill>
                  <a:prstClr val="white"/>
                </a:solidFill>
                <a:latin typeface="華康儷中黑" pitchFamily="49" charset="-120"/>
                <a:ea typeface="華康儷中黑" pitchFamily="49" charset="-120"/>
              </a:rPr>
              <a:t>劑、膜衣和潤滑劑</a:t>
            </a:r>
            <a:endParaRPr kumimoji="0" lang="en-US" altLang="zh-TW" sz="2400">
              <a:solidFill>
                <a:prstClr val="white"/>
              </a:solidFill>
              <a:latin typeface="華康儷中黑" pitchFamily="49" charset="-120"/>
              <a:ea typeface="華康儷中黑" pitchFamily="49" charset="-120"/>
            </a:endParaRPr>
          </a:p>
          <a:p>
            <a:pPr eaLnBrk="1" hangingPunct="1">
              <a:spcBef>
                <a:spcPct val="0"/>
              </a:spcBef>
            </a:pPr>
            <a:r>
              <a:rPr kumimoji="0" lang="zh-TW" altLang="en-US" sz="2400">
                <a:solidFill>
                  <a:prstClr val="white"/>
                </a:solidFill>
                <a:latin typeface="華康儷中黑" pitchFamily="49" charset="-120"/>
                <a:ea typeface="華康儷中黑" pitchFamily="49" charset="-120"/>
              </a:rPr>
              <a:t> 不含膠囊或其他添加劑</a:t>
            </a:r>
            <a:endParaRPr kumimoji="0" lang="en-US" altLang="zh-TW" sz="2400">
              <a:solidFill>
                <a:prstClr val="white"/>
              </a:solidFill>
              <a:latin typeface="華康儷中黑" pitchFamily="49" charset="-120"/>
              <a:ea typeface="華康儷中黑" pitchFamily="49" charset="-120"/>
            </a:endParaRPr>
          </a:p>
          <a:p>
            <a:pPr eaLnBrk="1" hangingPunct="1">
              <a:spcBef>
                <a:spcPct val="0"/>
              </a:spcBef>
            </a:pPr>
            <a:r>
              <a:rPr kumimoji="0" lang="zh-TW" altLang="en-US" sz="2400">
                <a:solidFill>
                  <a:prstClr val="white"/>
                </a:solidFill>
                <a:latin typeface="華康儷中黑" pitchFamily="49" charset="-120"/>
                <a:ea typeface="華康儷中黑" pitchFamily="49" charset="-120"/>
              </a:rPr>
              <a:t> 吸收營養補充品所需的</a:t>
            </a:r>
            <a:r>
              <a:rPr kumimoji="0" lang="zh-TW" altLang="en-US" sz="2400">
                <a:solidFill>
                  <a:srgbClr val="97E4FF"/>
                </a:solidFill>
                <a:ea typeface="華康儷中黑" pitchFamily="49" charset="-120"/>
              </a:rPr>
              <a:t>時間</a:t>
            </a:r>
            <a:r>
              <a:rPr kumimoji="0" lang="zh-TW" altLang="en-US" sz="2400">
                <a:solidFill>
                  <a:prstClr val="white"/>
                </a:solidFill>
                <a:latin typeface="華康儷中黑" pitchFamily="49" charset="-120"/>
                <a:ea typeface="華康儷中黑" pitchFamily="49" charset="-120"/>
              </a:rPr>
              <a:t>和</a:t>
            </a:r>
            <a:r>
              <a:rPr kumimoji="0" lang="zh-TW" altLang="en-US" sz="2400">
                <a:solidFill>
                  <a:srgbClr val="97E4FF"/>
                </a:solidFill>
                <a:ea typeface="華康儷中黑" pitchFamily="49" charset="-120"/>
              </a:rPr>
              <a:t>工作</a:t>
            </a:r>
            <a:r>
              <a:rPr kumimoji="0" lang="zh-TW" altLang="en-US" sz="2400">
                <a:solidFill>
                  <a:prstClr val="white"/>
                </a:solidFill>
                <a:latin typeface="華康儷中黑" pitchFamily="49" charset="-120"/>
                <a:ea typeface="華康儷中黑" pitchFamily="49" charset="-120"/>
              </a:rPr>
              <a:t>便</a:t>
            </a:r>
            <a:r>
              <a:rPr kumimoji="0" lang="zh-TW" altLang="en-US" sz="2400">
                <a:solidFill>
                  <a:srgbClr val="97E4FF"/>
                </a:solidFill>
                <a:ea typeface="華康儷中黑" pitchFamily="49" charset="-120"/>
              </a:rPr>
              <a:t>大大減少</a:t>
            </a:r>
            <a:endParaRPr kumimoji="0" lang="en-US" altLang="en-US" sz="2400">
              <a:solidFill>
                <a:srgbClr val="97E4FF"/>
              </a:solidFill>
              <a:ea typeface="華康儷中黑" pitchFamily="49" charset="-120"/>
            </a:endParaRPr>
          </a:p>
        </p:txBody>
      </p:sp>
      <p:sp>
        <p:nvSpPr>
          <p:cNvPr id="43012" name="Rectangle 4"/>
          <p:cNvSpPr>
            <a:spLocks noChangeArrowheads="1"/>
          </p:cNvSpPr>
          <p:nvPr/>
        </p:nvSpPr>
        <p:spPr bwMode="auto">
          <a:xfrm>
            <a:off x="228600" y="3657600"/>
            <a:ext cx="6629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273050" algn="l"/>
              </a:tabLst>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tabLst>
                <a:tab pos="273050" algn="l"/>
              </a:tabLst>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tabLst>
                <a:tab pos="273050" algn="l"/>
              </a:tabLst>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9pPr>
          </a:lstStyle>
          <a:p>
            <a:pPr eaLnBrk="1" hangingPunct="1">
              <a:spcBef>
                <a:spcPct val="0"/>
              </a:spcBef>
            </a:pPr>
            <a:r>
              <a:rPr kumimoji="0" lang="en-US" altLang="zh-TW" sz="2200">
                <a:solidFill>
                  <a:prstClr val="white"/>
                </a:solidFill>
                <a:ea typeface="新細明體" pitchFamily="18" charset="-120"/>
              </a:rPr>
              <a:t> </a:t>
            </a:r>
            <a:r>
              <a:rPr kumimoji="0" lang="en-US" altLang="en-US" sz="2200">
                <a:solidFill>
                  <a:srgbClr val="97E4FF"/>
                </a:solidFill>
                <a:ea typeface="華康儷中黑" pitchFamily="49" charset="-120"/>
              </a:rPr>
              <a:t>Powders</a:t>
            </a:r>
            <a:r>
              <a:rPr kumimoji="0" lang="en-US" altLang="zh-TW" sz="2200">
                <a:solidFill>
                  <a:prstClr val="white"/>
                </a:solidFill>
                <a:ea typeface="新細明體" pitchFamily="18" charset="-120"/>
              </a:rPr>
              <a:t>, none of the fillers, binders, coatings and 	lubricants that are common to tablet manufacturing 	are necessary</a:t>
            </a:r>
          </a:p>
          <a:p>
            <a:pPr eaLnBrk="1" hangingPunct="1">
              <a:spcBef>
                <a:spcPct val="0"/>
              </a:spcBef>
            </a:pPr>
            <a:r>
              <a:rPr kumimoji="0" lang="en-US" altLang="zh-TW" sz="2200">
                <a:solidFill>
                  <a:prstClr val="white"/>
                </a:solidFill>
                <a:ea typeface="新細明體" pitchFamily="18" charset="-120"/>
              </a:rPr>
              <a:t> No gelatin capsules or fillers</a:t>
            </a:r>
          </a:p>
          <a:p>
            <a:pPr eaLnBrk="1" hangingPunct="1">
              <a:spcBef>
                <a:spcPct val="0"/>
              </a:spcBef>
            </a:pPr>
            <a:r>
              <a:rPr kumimoji="0" lang="en-US" altLang="zh-TW" sz="2200">
                <a:solidFill>
                  <a:prstClr val="white"/>
                </a:solidFill>
                <a:ea typeface="新細明體" pitchFamily="18" charset="-120"/>
              </a:rPr>
              <a:t> Amount of </a:t>
            </a:r>
            <a:r>
              <a:rPr kumimoji="0" lang="en-US" altLang="en-US" sz="2200">
                <a:solidFill>
                  <a:srgbClr val="97E4FF"/>
                </a:solidFill>
                <a:ea typeface="華康儷中黑" pitchFamily="49" charset="-120"/>
              </a:rPr>
              <a:t>time</a:t>
            </a:r>
            <a:r>
              <a:rPr kumimoji="0" lang="en-US" altLang="zh-TW" sz="2200">
                <a:solidFill>
                  <a:prstClr val="white"/>
                </a:solidFill>
                <a:ea typeface="新細明體" pitchFamily="18" charset="-120"/>
              </a:rPr>
              <a:t> and </a:t>
            </a:r>
            <a:r>
              <a:rPr kumimoji="0" lang="en-US" altLang="en-US" sz="2200">
                <a:solidFill>
                  <a:srgbClr val="97E4FF"/>
                </a:solidFill>
                <a:ea typeface="華康儷中黑" pitchFamily="49" charset="-120"/>
              </a:rPr>
              <a:t>work</a:t>
            </a:r>
            <a:r>
              <a:rPr kumimoji="0" lang="en-US" altLang="zh-TW" sz="2200">
                <a:solidFill>
                  <a:prstClr val="white"/>
                </a:solidFill>
                <a:ea typeface="新細明體" pitchFamily="18" charset="-120"/>
              </a:rPr>
              <a:t> necessary to absorb a 	supplement is </a:t>
            </a:r>
            <a:r>
              <a:rPr kumimoji="0" lang="en-US" altLang="en-US" sz="2200">
                <a:solidFill>
                  <a:srgbClr val="97E4FF"/>
                </a:solidFill>
                <a:ea typeface="華康儷中黑" pitchFamily="49" charset="-120"/>
              </a:rPr>
              <a:t>greatly decreased</a:t>
            </a:r>
          </a:p>
        </p:txBody>
      </p:sp>
    </p:spTree>
    <p:extLst>
      <p:ext uri="{BB962C8B-B14F-4D97-AF65-F5344CB8AC3E}">
        <p14:creationId xmlns:p14="http://schemas.microsoft.com/office/powerpoint/2010/main" val="385589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7950" y="609600"/>
            <a:ext cx="8883650" cy="5527675"/>
            <a:chOff x="76453" y="685801"/>
            <a:chExt cx="8883021" cy="5527674"/>
          </a:xfrm>
        </p:grpSpPr>
        <p:sp>
          <p:nvSpPr>
            <p:cNvPr id="44035" name="TextBox 4"/>
            <p:cNvSpPr txBox="1">
              <a:spLocks noChangeArrowheads="1"/>
            </p:cNvSpPr>
            <p:nvPr/>
          </p:nvSpPr>
          <p:spPr bwMode="auto">
            <a:xfrm rot="-5400000">
              <a:off x="-868560" y="4545938"/>
              <a:ext cx="2590802" cy="661720"/>
            </a:xfrm>
            <a:prstGeom prst="rect">
              <a:avLst/>
            </a:prstGeom>
            <a:solidFill>
              <a:srgbClr val="FFCC99"/>
            </a:solidFill>
            <a:ln w="9525">
              <a:solidFill>
                <a:srgbClr val="FFC000"/>
              </a:solidFill>
              <a:miter lim="800000"/>
              <a:headEnd/>
              <a:tailEnd/>
            </a:ln>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spcBef>
                  <a:spcPct val="0"/>
                </a:spcBef>
                <a:buFontTx/>
                <a:buNone/>
              </a:pPr>
              <a:r>
                <a:rPr kumimoji="0" lang="zh-TW" altLang="en-US" sz="1900">
                  <a:solidFill>
                    <a:srgbClr val="08121F"/>
                  </a:solidFill>
                  <a:ea typeface="華康儷中黑" pitchFamily="49" charset="-120"/>
                  <a:cs typeface="Arial" pitchFamily="34" charset="0"/>
                </a:rPr>
                <a:t>一般片劑</a:t>
              </a:r>
              <a:r>
                <a:rPr kumimoji="0" lang="en-US" altLang="zh-TW" sz="1900">
                  <a:solidFill>
                    <a:srgbClr val="08121F"/>
                  </a:solidFill>
                  <a:ea typeface="華康儷中黑" pitchFamily="49" charset="-120"/>
                  <a:cs typeface="Arial" pitchFamily="34" charset="0"/>
                </a:rPr>
                <a:t>/</a:t>
              </a:r>
              <a:r>
                <a:rPr kumimoji="0" lang="zh-TW" altLang="en-US" sz="1900">
                  <a:solidFill>
                    <a:srgbClr val="08121F"/>
                  </a:solidFill>
                  <a:ea typeface="華康儷中黑" pitchFamily="49" charset="-120"/>
                  <a:cs typeface="Arial" pitchFamily="34" charset="0"/>
                </a:rPr>
                <a:t>膠囊</a:t>
              </a:r>
              <a:r>
                <a:rPr kumimoji="0" lang="en-US" altLang="zh-TW" sz="1900">
                  <a:solidFill>
                    <a:srgbClr val="08121F"/>
                  </a:solidFill>
                  <a:ea typeface="華康儷中黑" pitchFamily="49" charset="-120"/>
                  <a:cs typeface="Arial" pitchFamily="34" charset="0"/>
                </a:rPr>
                <a:t>/</a:t>
              </a:r>
              <a:r>
                <a:rPr kumimoji="0" lang="zh-TW" altLang="en-US" sz="1900">
                  <a:solidFill>
                    <a:srgbClr val="08121F"/>
                  </a:solidFill>
                  <a:ea typeface="華康儷中黑" pitchFamily="49" charset="-120"/>
                  <a:cs typeface="Arial" pitchFamily="34" charset="0"/>
                </a:rPr>
                <a:t>軟膠囊</a:t>
              </a:r>
              <a:endParaRPr kumimoji="0" lang="en-US" altLang="en-US" sz="1900">
                <a:solidFill>
                  <a:srgbClr val="000000"/>
                </a:solidFill>
                <a:ea typeface="華康儷中黑" pitchFamily="49" charset="-120"/>
                <a:cs typeface="Arial" pitchFamily="34" charset="0"/>
              </a:endParaRPr>
            </a:p>
            <a:p>
              <a:pPr algn="ctr" eaLnBrk="1" hangingPunct="1">
                <a:spcBef>
                  <a:spcPct val="0"/>
                </a:spcBef>
                <a:buFontTx/>
                <a:buNone/>
              </a:pPr>
              <a:r>
                <a:rPr kumimoji="0" lang="en-US" altLang="en-US" sz="1800">
                  <a:solidFill>
                    <a:srgbClr val="08121F"/>
                  </a:solidFill>
                  <a:ea typeface="華康儷中黑" pitchFamily="49" charset="-120"/>
                  <a:cs typeface="Arial" pitchFamily="34" charset="0"/>
                </a:rPr>
                <a:t> </a:t>
              </a:r>
              <a:r>
                <a:rPr kumimoji="0" lang="en-US" altLang="zh-TW" sz="1800">
                  <a:solidFill>
                    <a:srgbClr val="08121F"/>
                  </a:solidFill>
                  <a:ea typeface="華康儷中黑" pitchFamily="49" charset="-120"/>
                  <a:cs typeface="Arial" pitchFamily="34" charset="0"/>
                </a:rPr>
                <a:t>tablet/ capsule/ softgel</a:t>
              </a:r>
            </a:p>
          </p:txBody>
        </p:sp>
        <p:grpSp>
          <p:nvGrpSpPr>
            <p:cNvPr id="3" name="Group 25"/>
            <p:cNvGrpSpPr>
              <a:grpSpLocks/>
            </p:cNvGrpSpPr>
            <p:nvPr/>
          </p:nvGrpSpPr>
          <p:grpSpPr bwMode="auto">
            <a:xfrm>
              <a:off x="76453" y="685801"/>
              <a:ext cx="8883021" cy="5527674"/>
              <a:chOff x="3183864" y="3318594"/>
              <a:chExt cx="6018406" cy="2669679"/>
            </a:xfrm>
          </p:grpSpPr>
          <p:grpSp>
            <p:nvGrpSpPr>
              <p:cNvPr id="4" name="Group 22"/>
              <p:cNvGrpSpPr>
                <a:grpSpLocks/>
              </p:cNvGrpSpPr>
              <p:nvPr/>
            </p:nvGrpSpPr>
            <p:grpSpPr bwMode="auto">
              <a:xfrm>
                <a:off x="3183864" y="3318594"/>
                <a:ext cx="2069169" cy="2669679"/>
                <a:chOff x="-77064" y="1832694"/>
                <a:chExt cx="2059545" cy="2669679"/>
              </a:xfrm>
            </p:grpSpPr>
            <p:sp>
              <p:nvSpPr>
                <p:cNvPr id="9" name="TextBox 8"/>
                <p:cNvSpPr txBox="1"/>
                <p:nvPr/>
              </p:nvSpPr>
              <p:spPr>
                <a:xfrm>
                  <a:off x="-77064" y="1943100"/>
                  <a:ext cx="513697" cy="1288070"/>
                </a:xfrm>
                <a:prstGeom prst="rect">
                  <a:avLst/>
                </a:prstGeom>
                <a:solidFill>
                  <a:schemeClr val="tx1"/>
                </a:solidFill>
                <a:ln w="19050">
                  <a:noFill/>
                </a:ln>
              </p:spPr>
              <p:txBody>
                <a:bodyPr vert="vert270">
                  <a:spAutoFit/>
                </a:bodyPr>
                <a:lstStyle/>
                <a:p>
                  <a:pPr algn="ctr" fontAlgn="auto">
                    <a:lnSpc>
                      <a:spcPts val="1524"/>
                    </a:lnSpc>
                    <a:spcBef>
                      <a:spcPts val="0"/>
                    </a:spcBef>
                    <a:spcAft>
                      <a:spcPts val="0"/>
                    </a:spcAft>
                    <a:defRPr/>
                  </a:pPr>
                  <a:r>
                    <a:rPr kumimoji="0" lang="en-US" sz="2000" dirty="0">
                      <a:solidFill>
                        <a:prstClr val="white"/>
                      </a:solidFill>
                      <a:latin typeface="Calibri" pitchFamily="34" charset="0"/>
                      <a:ea typeface="華康儷中黑" pitchFamily="49" charset="-120"/>
                    </a:rPr>
                    <a:t>Isotonix</a:t>
                  </a:r>
                  <a:r>
                    <a:rPr kumimoji="0" lang="en-US" sz="2000" baseline="30000" dirty="0">
                      <a:solidFill>
                        <a:prstClr val="white"/>
                      </a:solidFill>
                      <a:latin typeface="Calibri" pitchFamily="34" charset="0"/>
                      <a:ea typeface="華康儷中黑" pitchFamily="49" charset="-120"/>
                    </a:rPr>
                    <a:t>®</a:t>
                  </a:r>
                  <a:r>
                    <a:rPr kumimoji="0" lang="zh-TW" altLang="en-US" sz="2000" dirty="0">
                      <a:solidFill>
                        <a:prstClr val="white"/>
                      </a:solidFill>
                      <a:latin typeface="Calibri" pitchFamily="34" charset="0"/>
                      <a:ea typeface="華康儷中黑" pitchFamily="49" charset="-120"/>
                    </a:rPr>
                    <a:t>傳輸系統</a:t>
                  </a:r>
                  <a:endParaRPr kumimoji="0" lang="en-US" altLang="zh-TW" sz="2000" dirty="0">
                    <a:solidFill>
                      <a:prstClr val="white"/>
                    </a:solidFill>
                    <a:latin typeface="Calibri" pitchFamily="34" charset="0"/>
                    <a:ea typeface="華康儷中黑" pitchFamily="49" charset="-120"/>
                    <a:cs typeface="Arial" pitchFamily="34" charset="0"/>
                  </a:endParaRPr>
                </a:p>
                <a:p>
                  <a:pPr algn="ctr" fontAlgn="auto">
                    <a:lnSpc>
                      <a:spcPts val="1524"/>
                    </a:lnSpc>
                    <a:spcBef>
                      <a:spcPts val="0"/>
                    </a:spcBef>
                    <a:spcAft>
                      <a:spcPts val="0"/>
                    </a:spcAft>
                    <a:defRPr/>
                  </a:pPr>
                  <a:r>
                    <a:rPr kumimoji="0" lang="en-US" altLang="zh-TW" dirty="0">
                      <a:solidFill>
                        <a:prstClr val="white"/>
                      </a:solidFill>
                      <a:latin typeface="Calibri" pitchFamily="34" charset="0"/>
                      <a:ea typeface="華康儷中黑" pitchFamily="49" charset="-120"/>
                      <a:cs typeface="Arial" pitchFamily="34" charset="0"/>
                    </a:rPr>
                    <a:t>Isotonix</a:t>
                  </a:r>
                </a:p>
                <a:p>
                  <a:pPr algn="ctr" fontAlgn="auto">
                    <a:lnSpc>
                      <a:spcPts val="1524"/>
                    </a:lnSpc>
                    <a:spcBef>
                      <a:spcPts val="0"/>
                    </a:spcBef>
                    <a:spcAft>
                      <a:spcPts val="0"/>
                    </a:spcAft>
                    <a:defRPr/>
                  </a:pPr>
                  <a:endParaRPr kumimoji="0" lang="en-US" altLang="zh-TW" dirty="0">
                    <a:solidFill>
                      <a:prstClr val="white"/>
                    </a:solidFill>
                    <a:latin typeface="Calibri" pitchFamily="34" charset="0"/>
                    <a:ea typeface="華康儷中黑" pitchFamily="49" charset="-120"/>
                    <a:cs typeface="Arial" pitchFamily="34" charset="0"/>
                  </a:endParaRPr>
                </a:p>
              </p:txBody>
            </p:sp>
            <p:sp>
              <p:nvSpPr>
                <p:cNvPr id="44040" name="TextBox 9"/>
                <p:cNvSpPr txBox="1">
                  <a:spLocks noChangeArrowheads="1"/>
                </p:cNvSpPr>
                <p:nvPr/>
              </p:nvSpPr>
              <p:spPr bwMode="auto">
                <a:xfrm>
                  <a:off x="333859" y="1832694"/>
                  <a:ext cx="1644376" cy="547512"/>
                </a:xfrm>
                <a:prstGeom prst="rect">
                  <a:avLst/>
                </a:prstGeom>
                <a:solidFill>
                  <a:schemeClr val="tx1"/>
                </a:solidFill>
                <a:ln w="19050">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2000">
                      <a:solidFill>
                        <a:srgbClr val="FFFFFF"/>
                      </a:solidFill>
                      <a:ea typeface="華康儷中黑" pitchFamily="49" charset="-120"/>
                      <a:cs typeface="Arial" pitchFamily="34" charset="0"/>
                    </a:rPr>
                    <a:t>迅速被人體吸收</a:t>
                  </a:r>
                  <a:endParaRPr kumimoji="0" lang="en-US" altLang="zh-TW" sz="2000">
                    <a:solidFill>
                      <a:srgbClr val="FFFFFF"/>
                    </a:solidFill>
                    <a:ea typeface="華康儷中黑" pitchFamily="49" charset="-120"/>
                    <a:cs typeface="Arial" pitchFamily="34" charset="0"/>
                  </a:endParaRPr>
                </a:p>
                <a:p>
                  <a:pPr eaLnBrk="1" hangingPunct="1">
                    <a:spcBef>
                      <a:spcPct val="0"/>
                    </a:spcBef>
                    <a:buFontTx/>
                    <a:buNone/>
                  </a:pPr>
                  <a:r>
                    <a:rPr kumimoji="0" lang="en-US" altLang="zh-TW" sz="1800">
                      <a:solidFill>
                        <a:srgbClr val="FFFFFF"/>
                      </a:solidFill>
                      <a:ea typeface="華康儷中黑" pitchFamily="49" charset="-120"/>
                      <a:cs typeface="Arial" pitchFamily="34" charset="0"/>
                    </a:rPr>
                    <a:t>Rapidly absorbed by the body</a:t>
                  </a:r>
                </a:p>
                <a:p>
                  <a:pPr eaLnBrk="1" hangingPunct="1">
                    <a:lnSpc>
                      <a:spcPts val="1413"/>
                    </a:lnSpc>
                    <a:spcBef>
                      <a:spcPct val="0"/>
                    </a:spcBef>
                    <a:buFontTx/>
                    <a:buNone/>
                  </a:pPr>
                  <a:endParaRPr kumimoji="0" lang="en-US" altLang="zh-TW" sz="1600">
                    <a:solidFill>
                      <a:srgbClr val="FFFFFF"/>
                    </a:solidFill>
                    <a:ea typeface="華康儷中黑" pitchFamily="49" charset="-120"/>
                    <a:cs typeface="Arial" pitchFamily="34" charset="0"/>
                  </a:endParaRPr>
                </a:p>
              </p:txBody>
            </p:sp>
            <p:sp>
              <p:nvSpPr>
                <p:cNvPr id="44041" name="TextBox 10"/>
                <p:cNvSpPr txBox="1">
                  <a:spLocks noChangeArrowheads="1"/>
                </p:cNvSpPr>
                <p:nvPr/>
              </p:nvSpPr>
              <p:spPr bwMode="auto">
                <a:xfrm>
                  <a:off x="333859" y="2303932"/>
                  <a:ext cx="1644376" cy="743228"/>
                </a:xfrm>
                <a:prstGeom prst="rect">
                  <a:avLst/>
                </a:prstGeom>
                <a:solidFill>
                  <a:schemeClr val="tx1"/>
                </a:solidFill>
                <a:ln w="19050">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2000">
                      <a:solidFill>
                        <a:srgbClr val="FFFFFF"/>
                      </a:solidFill>
                      <a:ea typeface="華康儷中黑" pitchFamily="49" charset="-120"/>
                      <a:cs typeface="Arial" pitchFamily="34" charset="0"/>
                    </a:rPr>
                    <a:t>高濃度的維他命和礦物質</a:t>
                  </a:r>
                </a:p>
                <a:p>
                  <a:pPr eaLnBrk="1" hangingPunct="1">
                    <a:spcBef>
                      <a:spcPct val="0"/>
                    </a:spcBef>
                    <a:buFontTx/>
                    <a:buNone/>
                  </a:pPr>
                  <a:r>
                    <a:rPr kumimoji="0" lang="ca-ES" altLang="zh-TW" sz="1800">
                      <a:solidFill>
                        <a:srgbClr val="FFFFFF"/>
                      </a:solidFill>
                      <a:ea typeface="華康儷中黑" pitchFamily="49" charset="-120"/>
                      <a:cs typeface="Arial" pitchFamily="34" charset="0"/>
                    </a:rPr>
                    <a:t>H</a:t>
                  </a:r>
                  <a:r>
                    <a:rPr kumimoji="0" lang="en-US" altLang="zh-TW" sz="1800">
                      <a:solidFill>
                        <a:srgbClr val="FFFFFF"/>
                      </a:solidFill>
                      <a:ea typeface="華康儷中黑" pitchFamily="49" charset="-120"/>
                      <a:cs typeface="Arial" pitchFamily="34" charset="0"/>
                    </a:rPr>
                    <a:t>igh concentration of vitamins and minerals</a:t>
                  </a:r>
                  <a:endParaRPr kumimoji="0" lang="en-US" altLang="zh-TW" sz="1600">
                    <a:solidFill>
                      <a:srgbClr val="FFFFFF"/>
                    </a:solidFill>
                    <a:ea typeface="華康儷中黑" pitchFamily="49" charset="-120"/>
                    <a:cs typeface="Arial" pitchFamily="34" charset="0"/>
                  </a:endParaRPr>
                </a:p>
                <a:p>
                  <a:pPr eaLnBrk="1" hangingPunct="1">
                    <a:spcBef>
                      <a:spcPct val="0"/>
                    </a:spcBef>
                    <a:buFontTx/>
                    <a:buNone/>
                  </a:pPr>
                  <a:endParaRPr kumimoji="0" lang="en-US" altLang="zh-TW" sz="1800">
                    <a:solidFill>
                      <a:srgbClr val="FFFFFF"/>
                    </a:solidFill>
                    <a:ea typeface="華康儷中黑" pitchFamily="49" charset="-120"/>
                    <a:cs typeface="Arial" pitchFamily="34" charset="0"/>
                  </a:endParaRPr>
                </a:p>
              </p:txBody>
            </p:sp>
            <p:sp>
              <p:nvSpPr>
                <p:cNvPr id="44042" name="TextBox 11"/>
                <p:cNvSpPr txBox="1">
                  <a:spLocks noChangeArrowheads="1"/>
                </p:cNvSpPr>
                <p:nvPr/>
              </p:nvSpPr>
              <p:spPr bwMode="auto">
                <a:xfrm>
                  <a:off x="333859" y="2916371"/>
                  <a:ext cx="1644376" cy="327020"/>
                </a:xfrm>
                <a:prstGeom prst="rect">
                  <a:avLst/>
                </a:prstGeom>
                <a:solidFill>
                  <a:schemeClr val="tx1"/>
                </a:solidFill>
                <a:ln w="19050">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2000">
                      <a:solidFill>
                        <a:srgbClr val="FFFFFF"/>
                      </a:solidFill>
                      <a:ea typeface="華康儷中黑" pitchFamily="49" charset="-120"/>
                      <a:cs typeface="Arial" pitchFamily="34" charset="0"/>
                    </a:rPr>
                    <a:t>效果顯著</a:t>
                  </a:r>
                  <a:endParaRPr kumimoji="0" lang="en-US" altLang="zh-TW" sz="2000">
                    <a:solidFill>
                      <a:srgbClr val="FFFFFF"/>
                    </a:solidFill>
                    <a:ea typeface="華康儷中黑" pitchFamily="49" charset="-120"/>
                    <a:cs typeface="Arial" pitchFamily="34" charset="0"/>
                  </a:endParaRPr>
                </a:p>
                <a:p>
                  <a:pPr eaLnBrk="1" hangingPunct="1">
                    <a:spcBef>
                      <a:spcPct val="0"/>
                    </a:spcBef>
                    <a:buFontTx/>
                    <a:buNone/>
                  </a:pPr>
                  <a:r>
                    <a:rPr kumimoji="0" lang="en-US" altLang="zh-TW" sz="1800">
                      <a:solidFill>
                        <a:srgbClr val="FFFFFF"/>
                      </a:solidFill>
                      <a:ea typeface="華康儷中黑" pitchFamily="49" charset="-120"/>
                      <a:cs typeface="Arial" pitchFamily="34" charset="0"/>
                    </a:rPr>
                    <a:t>Maximum results</a:t>
                  </a:r>
                </a:p>
              </p:txBody>
            </p:sp>
            <p:sp>
              <p:nvSpPr>
                <p:cNvPr id="44043" name="TextBox 12"/>
                <p:cNvSpPr txBox="1">
                  <a:spLocks noChangeArrowheads="1"/>
                </p:cNvSpPr>
                <p:nvPr/>
              </p:nvSpPr>
              <p:spPr bwMode="auto">
                <a:xfrm>
                  <a:off x="333859" y="3231170"/>
                  <a:ext cx="1644376" cy="847280"/>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2000">
                      <a:solidFill>
                        <a:srgbClr val="002060"/>
                      </a:solidFill>
                      <a:ea typeface="華康儷中黑" pitchFamily="49" charset="-120"/>
                      <a:cs typeface="Arial" pitchFamily="34" charset="0"/>
                    </a:rPr>
                    <a:t>吸收率較低</a:t>
                  </a:r>
                  <a:endParaRPr kumimoji="0" lang="en-US" altLang="zh-TW" sz="2000">
                    <a:solidFill>
                      <a:srgbClr val="002060"/>
                    </a:solidFill>
                    <a:ea typeface="華康儷中黑" pitchFamily="49" charset="-120"/>
                    <a:cs typeface="Arial" pitchFamily="34" charset="0"/>
                  </a:endParaRPr>
                </a:p>
                <a:p>
                  <a:pPr eaLnBrk="1" hangingPunct="1">
                    <a:spcBef>
                      <a:spcPct val="0"/>
                    </a:spcBef>
                    <a:buFontTx/>
                    <a:buNone/>
                  </a:pPr>
                  <a:r>
                    <a:rPr kumimoji="0" lang="en-US" altLang="zh-TW" sz="1800">
                      <a:solidFill>
                        <a:srgbClr val="002060"/>
                      </a:solidFill>
                      <a:ea typeface="華康儷中黑" pitchFamily="49" charset="-120"/>
                      <a:cs typeface="Arial" pitchFamily="34" charset="0"/>
                    </a:rPr>
                    <a:t>Minimal absorption</a:t>
                  </a: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ca-ES" altLang="zh-TW" sz="1600">
                    <a:solidFill>
                      <a:srgbClr val="002060"/>
                    </a:solidFill>
                    <a:ea typeface="華康儷中黑" pitchFamily="49" charset="-120"/>
                    <a:cs typeface="Arial" pitchFamily="34" charset="0"/>
                  </a:endParaRPr>
                </a:p>
              </p:txBody>
            </p:sp>
            <p:sp>
              <p:nvSpPr>
                <p:cNvPr id="44044" name="TextBox 13"/>
                <p:cNvSpPr txBox="1">
                  <a:spLocks noChangeArrowheads="1"/>
                </p:cNvSpPr>
                <p:nvPr/>
              </p:nvSpPr>
              <p:spPr bwMode="auto">
                <a:xfrm>
                  <a:off x="338105" y="3709596"/>
                  <a:ext cx="1644376" cy="792777"/>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2000">
                      <a:solidFill>
                        <a:srgbClr val="002060"/>
                      </a:solidFill>
                      <a:ea typeface="華康儷中黑" pitchFamily="49" charset="-120"/>
                      <a:cs typeface="Arial" pitchFamily="34" charset="0"/>
                    </a:rPr>
                    <a:t>營養素被稀釋</a:t>
                  </a:r>
                  <a:endParaRPr kumimoji="0" lang="ca-ES" altLang="zh-TW" sz="2000">
                    <a:solidFill>
                      <a:srgbClr val="002060"/>
                    </a:solidFill>
                    <a:ea typeface="華康儷中黑" pitchFamily="49" charset="-120"/>
                    <a:cs typeface="Arial" pitchFamily="34" charset="0"/>
                  </a:endParaRPr>
                </a:p>
                <a:p>
                  <a:pPr eaLnBrk="1" hangingPunct="1">
                    <a:spcBef>
                      <a:spcPct val="0"/>
                    </a:spcBef>
                    <a:buFontTx/>
                    <a:buNone/>
                  </a:pPr>
                  <a:r>
                    <a:rPr kumimoji="0" lang="en-US" altLang="zh-TW" sz="1800">
                      <a:solidFill>
                        <a:srgbClr val="002060"/>
                      </a:solidFill>
                      <a:ea typeface="華康儷中黑" pitchFamily="49" charset="-120"/>
                      <a:cs typeface="Arial" pitchFamily="34" charset="0"/>
                    </a:rPr>
                    <a:t>Dilated nutrients</a:t>
                  </a:r>
                </a:p>
                <a:p>
                  <a:pPr eaLnBrk="1" hangingPunct="1">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a:p>
                  <a:pPr eaLnBrk="1" hangingPunct="1">
                    <a:lnSpc>
                      <a:spcPts val="1413"/>
                    </a:lnSpc>
                    <a:spcBef>
                      <a:spcPct val="0"/>
                    </a:spcBef>
                    <a:buFontTx/>
                    <a:buNone/>
                  </a:pPr>
                  <a:endParaRPr kumimoji="0" lang="en-US" altLang="zh-TW" sz="1600">
                    <a:solidFill>
                      <a:srgbClr val="002060"/>
                    </a:solidFill>
                    <a:ea typeface="華康儷中黑" pitchFamily="49" charset="-120"/>
                    <a:cs typeface="Arial" pitchFamily="34" charset="0"/>
                  </a:endParaRPr>
                </a:p>
              </p:txBody>
            </p:sp>
          </p:grpSp>
          <p:pic>
            <p:nvPicPr>
              <p:cNvPr id="44038" name="Picture 9" descr="F:\NMTSS\Regional Event\AC 2011\Printing\VitC+Green 2011 May\Isotonix Absorption.png"/>
              <p:cNvPicPr>
                <a:picLocks noChangeAspect="1" noChangeArrowheads="1"/>
              </p:cNvPicPr>
              <p:nvPr/>
            </p:nvPicPr>
            <p:blipFill>
              <a:blip r:embed="rId2" cstate="screen">
                <a:extLst>
                  <a:ext uri="{28A0092B-C50C-407E-A947-70E740481C1C}">
                    <a14:useLocalDpi xmlns:a14="http://schemas.microsoft.com/office/drawing/2010/main"/>
                  </a:ext>
                </a:extLst>
              </a:blip>
              <a:srcRect l="24480"/>
              <a:stretch>
                <a:fillRect/>
              </a:stretch>
            </p:blipFill>
            <p:spPr bwMode="auto">
              <a:xfrm>
                <a:off x="5248767" y="3429000"/>
                <a:ext cx="3953503" cy="25402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81578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zh-TW" altLang="en-US" sz="3600" smtClean="0">
                <a:ea typeface="華康儷中黑" pitchFamily="49" charset="-120"/>
              </a:rPr>
              <a:t>碧容健</a:t>
            </a:r>
            <a:r>
              <a:rPr lang="en-US" altLang="zh-TW" sz="3600" baseline="30000" smtClean="0">
                <a:ea typeface="華康儷中黑" pitchFamily="49" charset="-120"/>
              </a:rPr>
              <a:t>® </a:t>
            </a:r>
            <a:r>
              <a:rPr lang="zh-TW" altLang="en-US" sz="3600" smtClean="0">
                <a:ea typeface="華康儷中黑" pitchFamily="49" charset="-120"/>
              </a:rPr>
              <a:t/>
            </a:r>
            <a:br>
              <a:rPr lang="zh-TW" altLang="en-US" sz="3600" smtClean="0">
                <a:ea typeface="華康儷中黑" pitchFamily="49" charset="-120"/>
              </a:rPr>
            </a:br>
            <a:r>
              <a:rPr lang="en-US" altLang="zh-TW" sz="3200" smtClean="0">
                <a:ea typeface="華康儷中黑" pitchFamily="49" charset="-120"/>
              </a:rPr>
              <a:t>About Pycnogenol® </a:t>
            </a:r>
          </a:p>
        </p:txBody>
      </p:sp>
      <p:sp>
        <p:nvSpPr>
          <p:cNvPr id="3" name="Content Placeholder 2"/>
          <p:cNvSpPr>
            <a:spLocks noGrp="1"/>
          </p:cNvSpPr>
          <p:nvPr>
            <p:ph idx="1"/>
          </p:nvPr>
        </p:nvSpPr>
        <p:spPr>
          <a:xfrm>
            <a:off x="457200" y="1752600"/>
            <a:ext cx="6553200" cy="2209800"/>
          </a:xfrm>
        </p:spPr>
        <p:txBody>
          <a:bodyPr/>
          <a:lstStyle/>
          <a:p>
            <a:pPr>
              <a:defRPr/>
            </a:pPr>
            <a:r>
              <a:rPr lang="zh-TW" altLang="en-US" sz="2300" dirty="0" smtClean="0">
                <a:ea typeface="華康儷中黑" pitchFamily="49" charset="-120"/>
              </a:rPr>
              <a:t>四大基本功用：</a:t>
            </a:r>
            <a:r>
              <a:rPr lang="zh-TW" altLang="en-US" sz="2300" dirty="0" smtClean="0">
                <a:solidFill>
                  <a:srgbClr val="97E4FF"/>
                </a:solidFill>
                <a:ea typeface="華康儷中黑" pitchFamily="49" charset="-120"/>
                <a:cs typeface="+mn-cs"/>
              </a:rPr>
              <a:t>強效的抗氧化物</a:t>
            </a:r>
            <a:r>
              <a:rPr lang="zh-TW" altLang="en-US" sz="2300" dirty="0" smtClean="0">
                <a:ea typeface="華康儷中黑" pitchFamily="49" charset="-120"/>
              </a:rPr>
              <a:t>、</a:t>
            </a:r>
            <a:r>
              <a:rPr lang="zh-TW" altLang="en-US" sz="2300" dirty="0" smtClean="0">
                <a:solidFill>
                  <a:srgbClr val="97E4FF"/>
                </a:solidFill>
                <a:ea typeface="華康儷中黑" pitchFamily="49" charset="-120"/>
                <a:cs typeface="+mn-cs"/>
              </a:rPr>
              <a:t>天然的抗炎劑</a:t>
            </a:r>
            <a:r>
              <a:rPr lang="zh-TW" altLang="en-US" sz="2300" dirty="0" smtClean="0">
                <a:ea typeface="華康儷中黑" pitchFamily="49" charset="-120"/>
              </a:rPr>
              <a:t>、能</a:t>
            </a:r>
            <a:r>
              <a:rPr lang="zh-TW" altLang="en-US" sz="2300" dirty="0" smtClean="0">
                <a:solidFill>
                  <a:srgbClr val="97E4FF"/>
                </a:solidFill>
                <a:ea typeface="華康儷中黑" pitchFamily="49" charset="-120"/>
                <a:cs typeface="+mn-cs"/>
              </a:rPr>
              <a:t>選擇性地與膠原蛋白和彈力蛋白結合</a:t>
            </a:r>
            <a:r>
              <a:rPr lang="zh-TW" altLang="en-US" sz="2300" dirty="0" smtClean="0">
                <a:ea typeface="華康儷中黑" pitchFamily="49" charset="-120"/>
              </a:rPr>
              <a:t>及</a:t>
            </a:r>
            <a:r>
              <a:rPr lang="zh-TW" altLang="en-US" sz="2300" dirty="0" smtClean="0">
                <a:solidFill>
                  <a:srgbClr val="97E4FF"/>
                </a:solidFill>
                <a:ea typeface="華康儷中黑" pitchFamily="49" charset="-120"/>
                <a:cs typeface="+mn-cs"/>
              </a:rPr>
              <a:t>有助產生一氧化氮</a:t>
            </a:r>
            <a:r>
              <a:rPr lang="zh-TW" altLang="en-US" sz="2300" dirty="0" smtClean="0">
                <a:ea typeface="華康儷中黑" pitchFamily="49" charset="-120"/>
              </a:rPr>
              <a:t>，</a:t>
            </a:r>
            <a:r>
              <a:rPr lang="zh-TW" altLang="en-US" sz="2300" dirty="0" smtClean="0">
                <a:solidFill>
                  <a:srgbClr val="97E4FF"/>
                </a:solidFill>
                <a:ea typeface="華康儷中黑" pitchFamily="49" charset="-120"/>
                <a:cs typeface="+mn-cs"/>
              </a:rPr>
              <a:t>幫助血管舒張</a:t>
            </a:r>
          </a:p>
          <a:p>
            <a:pPr>
              <a:defRPr/>
            </a:pPr>
            <a:r>
              <a:rPr lang="en-US" altLang="zh-TW" sz="2300" dirty="0" smtClean="0">
                <a:ea typeface="華康儷中黑" pitchFamily="49" charset="-120"/>
              </a:rPr>
              <a:t>~480</a:t>
            </a:r>
            <a:r>
              <a:rPr lang="zh-TW" altLang="en-US" sz="2300" dirty="0" smtClean="0">
                <a:ea typeface="華康儷中黑" pitchFamily="49" charset="-120"/>
              </a:rPr>
              <a:t>篇科學文章與臨床實驗證實其安全、不含毒性及具臨床功效</a:t>
            </a:r>
            <a:endParaRPr lang="en-US" altLang="zh-TW" sz="2300" dirty="0" smtClean="0">
              <a:ea typeface="華康儷中黑" pitchFamily="49" charset="-120"/>
            </a:endParaRPr>
          </a:p>
          <a:p>
            <a:pPr>
              <a:defRPr/>
            </a:pPr>
            <a:endParaRPr lang="en-US" sz="2400" dirty="0">
              <a:ea typeface="華康儷中黑" pitchFamily="49" charset="-120"/>
            </a:endParaRPr>
          </a:p>
        </p:txBody>
      </p:sp>
      <p:sp>
        <p:nvSpPr>
          <p:cNvPr id="45060" name="Content Placeholder 2"/>
          <p:cNvSpPr txBox="1">
            <a:spLocks/>
          </p:cNvSpPr>
          <p:nvPr/>
        </p:nvSpPr>
        <p:spPr bwMode="auto">
          <a:xfrm>
            <a:off x="457200" y="3886200"/>
            <a:ext cx="685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r>
              <a:rPr kumimoji="0" lang="en-US" altLang="zh-TW" sz="2000">
                <a:solidFill>
                  <a:prstClr val="white"/>
                </a:solidFill>
                <a:ea typeface="新細明體" pitchFamily="18" charset="-120"/>
              </a:rPr>
              <a:t>4 basic properties: a </a:t>
            </a:r>
            <a:r>
              <a:rPr kumimoji="0" lang="en-US" altLang="en-US" sz="2000">
                <a:solidFill>
                  <a:srgbClr val="97E4FF"/>
                </a:solidFill>
                <a:ea typeface="華康儷中黑" pitchFamily="49" charset="-120"/>
              </a:rPr>
              <a:t>powerful antioxidant</a:t>
            </a:r>
            <a:r>
              <a:rPr kumimoji="0" lang="en-US" altLang="zh-TW" sz="2000">
                <a:solidFill>
                  <a:prstClr val="white"/>
                </a:solidFill>
                <a:ea typeface="新細明體" pitchFamily="18" charset="-120"/>
              </a:rPr>
              <a:t>, a </a:t>
            </a:r>
            <a:r>
              <a:rPr kumimoji="0" lang="en-US" altLang="en-US" sz="2000">
                <a:solidFill>
                  <a:srgbClr val="97E4FF"/>
                </a:solidFill>
                <a:ea typeface="華康儷中黑" pitchFamily="49" charset="-120"/>
              </a:rPr>
              <a:t>natural anti-inflammatory</a:t>
            </a:r>
            <a:r>
              <a:rPr kumimoji="0" lang="en-US" altLang="zh-TW" sz="2000">
                <a:solidFill>
                  <a:prstClr val="white"/>
                </a:solidFill>
                <a:ea typeface="新細明體" pitchFamily="18" charset="-120"/>
              </a:rPr>
              <a:t>, </a:t>
            </a:r>
            <a:r>
              <a:rPr kumimoji="0" lang="en-US" altLang="en-US" sz="2000">
                <a:solidFill>
                  <a:srgbClr val="97E4FF"/>
                </a:solidFill>
                <a:ea typeface="華康儷中黑" pitchFamily="49" charset="-120"/>
              </a:rPr>
              <a:t>selectively binds to collagen and elastin</a:t>
            </a:r>
            <a:r>
              <a:rPr kumimoji="0" lang="en-US" altLang="zh-TW" sz="2000">
                <a:solidFill>
                  <a:prstClr val="white"/>
                </a:solidFill>
                <a:ea typeface="新細明體" pitchFamily="18" charset="-120"/>
              </a:rPr>
              <a:t> and aids in the </a:t>
            </a:r>
            <a:r>
              <a:rPr kumimoji="0" lang="en-US" altLang="en-US" sz="2000">
                <a:solidFill>
                  <a:srgbClr val="97E4FF"/>
                </a:solidFill>
                <a:ea typeface="華康儷中黑" pitchFamily="49" charset="-120"/>
              </a:rPr>
              <a:t>production of endothelial nitric oxide, which helps to dilate blood vessels</a:t>
            </a:r>
          </a:p>
          <a:p>
            <a:r>
              <a:rPr kumimoji="0" lang="en-US" altLang="zh-TW" sz="2000">
                <a:solidFill>
                  <a:prstClr val="white"/>
                </a:solidFill>
                <a:ea typeface="新細明體" pitchFamily="18" charset="-120"/>
              </a:rPr>
              <a:t>~480 scientific articles and clinical trials have confirmed Pycnogenol’s safety, absence of toxicity and clinical efficacy</a:t>
            </a:r>
          </a:p>
          <a:p>
            <a:pPr>
              <a:buFontTx/>
              <a:buNone/>
            </a:pPr>
            <a:endParaRPr kumimoji="0" lang="en-US" altLang="zh-TW" sz="2000">
              <a:solidFill>
                <a:prstClr val="white"/>
              </a:solidFill>
              <a:ea typeface="新細明體" pitchFamily="18" charset="-120"/>
            </a:endParaRPr>
          </a:p>
          <a:p>
            <a:endParaRPr kumimoji="0" lang="en-US" altLang="zh-TW" sz="2000">
              <a:solidFill>
                <a:prstClr val="white"/>
              </a:solidFill>
              <a:ea typeface="新細明體" pitchFamily="18" charset="-120"/>
            </a:endParaRPr>
          </a:p>
          <a:p>
            <a:pPr lvl="1">
              <a:buFontTx/>
              <a:buNone/>
            </a:pPr>
            <a:endParaRPr kumimoji="0" lang="en-US" altLang="zh-TW" sz="2000">
              <a:solidFill>
                <a:prstClr val="white"/>
              </a:solidFill>
            </a:endParaRPr>
          </a:p>
        </p:txBody>
      </p:sp>
      <p:pic>
        <p:nvPicPr>
          <p:cNvPr id="8" name="Picture 7" descr="tree bark.jpg"/>
          <p:cNvPicPr>
            <a:picLocks noChangeAspect="1"/>
          </p:cNvPicPr>
          <p:nvPr/>
        </p:nvPicPr>
        <p:blipFill>
          <a:blip r:embed="rId2" cstate="print"/>
          <a:stretch>
            <a:fillRect/>
          </a:stretch>
        </p:blipFill>
        <p:spPr>
          <a:xfrm>
            <a:off x="7550150" y="4616450"/>
            <a:ext cx="1593850" cy="2241550"/>
          </a:xfrm>
          <a:prstGeom prst="rect">
            <a:avLst/>
          </a:prstGeom>
          <a:ln>
            <a:noFill/>
          </a:ln>
          <a:effectLst>
            <a:outerShdw blurRad="292100" dist="139700" dir="2700000" algn="tl" rotWithShape="0">
              <a:srgbClr val="333333">
                <a:alpha val="65000"/>
              </a:srgbClr>
            </a:outerShdw>
          </a:effectLst>
        </p:spPr>
      </p:pic>
      <p:sp>
        <p:nvSpPr>
          <p:cNvPr id="45062" name="Rectangle 5"/>
          <p:cNvSpPr>
            <a:spLocks noChangeArrowheads="1"/>
          </p:cNvSpPr>
          <p:nvPr/>
        </p:nvSpPr>
        <p:spPr bwMode="auto">
          <a:xfrm>
            <a:off x="152400" y="6227763"/>
            <a:ext cx="7391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zh-TW" sz="1100">
                <a:solidFill>
                  <a:prstClr val="white"/>
                </a:solidFill>
                <a:ea typeface="華康儷中黑" pitchFamily="49" charset="-120"/>
              </a:rPr>
              <a:t>碧容健</a:t>
            </a:r>
            <a:r>
              <a:rPr kumimoji="0" lang="en-US" altLang="zh-TW" sz="1100" baseline="30000">
                <a:solidFill>
                  <a:prstClr val="white"/>
                </a:solidFill>
                <a:ea typeface="華康儷中黑" pitchFamily="49" charset="-120"/>
              </a:rPr>
              <a:t>®</a:t>
            </a:r>
            <a:r>
              <a:rPr kumimoji="0" lang="zh-TW" altLang="zh-TW" sz="1100">
                <a:solidFill>
                  <a:prstClr val="white"/>
                </a:solidFill>
                <a:ea typeface="華康儷中黑" pitchFamily="49" charset="-120"/>
              </a:rPr>
              <a:t>為賀發研究機構</a:t>
            </a:r>
            <a:r>
              <a:rPr kumimoji="0" lang="en-US" altLang="zh-TW" sz="1100">
                <a:solidFill>
                  <a:prstClr val="white"/>
                </a:solidFill>
                <a:ea typeface="華康儷中黑" pitchFamily="49" charset="-120"/>
              </a:rPr>
              <a:t>(Horphag Research Ltd.)</a:t>
            </a:r>
            <a:r>
              <a:rPr kumimoji="0" lang="zh-TW" altLang="zh-TW" sz="1100">
                <a:solidFill>
                  <a:prstClr val="white"/>
                </a:solidFill>
                <a:ea typeface="華康儷中黑" pitchFamily="49" charset="-120"/>
              </a:rPr>
              <a:t>的註冊商標，使用此產品受一項以上美國專利和其他國際專利的保護。</a:t>
            </a:r>
            <a:endParaRPr kumimoji="0" lang="en-US" altLang="zh-TW" sz="1100">
              <a:solidFill>
                <a:prstClr val="white"/>
              </a:solidFill>
              <a:ea typeface="華康儷中黑" pitchFamily="49" charset="-120"/>
            </a:endParaRPr>
          </a:p>
          <a:p>
            <a:pPr eaLnBrk="1" hangingPunct="1">
              <a:spcBef>
                <a:spcPct val="0"/>
              </a:spcBef>
              <a:buFontTx/>
              <a:buNone/>
            </a:pPr>
            <a:r>
              <a:rPr kumimoji="0" lang="en-US" altLang="zh-TW" sz="1100">
                <a:solidFill>
                  <a:prstClr val="white"/>
                </a:solidFill>
                <a:ea typeface="新細明體" pitchFamily="18" charset="-120"/>
              </a:rPr>
              <a:t>*Pycnogenol</a:t>
            </a:r>
            <a:r>
              <a:rPr kumimoji="0" lang="en-US" altLang="zh-TW" sz="1100" baseline="30000">
                <a:solidFill>
                  <a:prstClr val="white"/>
                </a:solidFill>
                <a:ea typeface="新細明體" pitchFamily="18" charset="-120"/>
              </a:rPr>
              <a:t>®</a:t>
            </a:r>
            <a:r>
              <a:rPr kumimoji="0" lang="en-US" altLang="zh-TW" sz="1100">
                <a:solidFill>
                  <a:prstClr val="white"/>
                </a:solidFill>
                <a:ea typeface="新細明體" pitchFamily="18" charset="-120"/>
              </a:rPr>
              <a:t> is a registered trademark of Horphag Research Ltd. Use of this product may be protected by one or more U.S. patents and other international patents. </a:t>
            </a:r>
            <a:endParaRPr kumimoji="0" lang="zh-TW" altLang="en-US" sz="1100">
              <a:solidFill>
                <a:prstClr val="white"/>
              </a:solidFill>
              <a:ea typeface="華康儷中黑" pitchFamily="49" charset="-120"/>
            </a:endParaRPr>
          </a:p>
        </p:txBody>
      </p:sp>
    </p:spTree>
    <p:extLst>
      <p:ext uri="{BB962C8B-B14F-4D97-AF65-F5344CB8AC3E}">
        <p14:creationId xmlns:p14="http://schemas.microsoft.com/office/powerpoint/2010/main" val="3993494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90763" y="1836738"/>
            <a:ext cx="60674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1"/>
          <p:cNvSpPr txBox="1">
            <a:spLocks noChangeArrowheads="1"/>
          </p:cNvSpPr>
          <p:nvPr/>
        </p:nvSpPr>
        <p:spPr bwMode="auto">
          <a:xfrm>
            <a:off x="395288" y="1908175"/>
            <a:ext cx="14620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r">
              <a:spcBef>
                <a:spcPct val="0"/>
              </a:spcBef>
              <a:buFontTx/>
              <a:buNone/>
            </a:pPr>
            <a:r>
              <a:rPr kumimoji="0" lang="zh-TW" altLang="en-US" sz="1800" dirty="0">
                <a:solidFill>
                  <a:srgbClr val="FFFFFF"/>
                </a:solidFill>
                <a:ea typeface="華康儷中黑" pitchFamily="49" charset="-120"/>
                <a:cs typeface="Tahoma" pitchFamily="34" charset="0"/>
              </a:rPr>
              <a:t>抗氧化物</a:t>
            </a:r>
            <a:endParaRPr kumimoji="0" lang="en-US" altLang="zh-TW" sz="1800" dirty="0">
              <a:solidFill>
                <a:srgbClr val="FFFFFF"/>
              </a:solidFill>
              <a:ea typeface="華康儷中黑" pitchFamily="49" charset="-120"/>
              <a:cs typeface="Tahoma" pitchFamily="34" charset="0"/>
            </a:endParaRPr>
          </a:p>
          <a:p>
            <a:pPr algn="r">
              <a:spcBef>
                <a:spcPct val="0"/>
              </a:spcBef>
              <a:buFontTx/>
              <a:buNone/>
            </a:pPr>
            <a:r>
              <a:rPr kumimoji="0" lang="zh-TW" altLang="en-US" sz="1800" dirty="0">
                <a:solidFill>
                  <a:srgbClr val="FFFFFF"/>
                </a:solidFill>
                <a:ea typeface="華康儷中黑" pitchFamily="49" charset="-120"/>
                <a:cs typeface="Tahoma" pitchFamily="34" charset="0"/>
              </a:rPr>
              <a:t>作用率增加</a:t>
            </a:r>
            <a:endParaRPr kumimoji="0" lang="en-US" altLang="zh-TW" sz="1800" dirty="0">
              <a:solidFill>
                <a:srgbClr val="FFFFFF"/>
              </a:solidFill>
              <a:ea typeface="華康儷中黑" pitchFamily="49" charset="-120"/>
              <a:cs typeface="Tahoma" pitchFamily="34" charset="0"/>
            </a:endParaRPr>
          </a:p>
          <a:p>
            <a:pPr algn="r">
              <a:spcBef>
                <a:spcPct val="0"/>
              </a:spcBef>
              <a:buFontTx/>
              <a:buNone/>
            </a:pPr>
            <a:r>
              <a:rPr kumimoji="0" lang="zh-TW" altLang="en-US" sz="1800" dirty="0">
                <a:solidFill>
                  <a:srgbClr val="FFFFFF"/>
                </a:solidFill>
                <a:ea typeface="華康儷中黑" pitchFamily="49" charset="-120"/>
                <a:cs typeface="Tahoma" pitchFamily="34" charset="0"/>
              </a:rPr>
              <a:t>單位／分鐘</a:t>
            </a:r>
            <a:endParaRPr kumimoji="0" lang="en-US" altLang="zh-TW" sz="1800" dirty="0">
              <a:solidFill>
                <a:srgbClr val="FFFFFF"/>
              </a:solidFill>
              <a:ea typeface="華康儷中黑" pitchFamily="49" charset="-120"/>
              <a:cs typeface="Tahoma" pitchFamily="34" charset="0"/>
            </a:endParaRPr>
          </a:p>
          <a:p>
            <a:pPr algn="r" eaLnBrk="1" hangingPunct="1">
              <a:spcBef>
                <a:spcPct val="0"/>
              </a:spcBef>
              <a:buFontTx/>
              <a:buNone/>
            </a:pPr>
            <a:r>
              <a:rPr kumimoji="0" lang="de-CH" altLang="zh-TW" sz="1800" dirty="0">
                <a:solidFill>
                  <a:srgbClr val="FFFFFF"/>
                </a:solidFill>
                <a:ea typeface="華康儷中黑" pitchFamily="49" charset="-120"/>
                <a:cs typeface="Tahoma" pitchFamily="34" charset="0"/>
              </a:rPr>
              <a:t>Increase of </a:t>
            </a:r>
            <a:br>
              <a:rPr kumimoji="0" lang="de-CH" altLang="zh-TW" sz="1800" dirty="0">
                <a:solidFill>
                  <a:srgbClr val="FFFFFF"/>
                </a:solidFill>
                <a:ea typeface="華康儷中黑" pitchFamily="49" charset="-120"/>
                <a:cs typeface="Tahoma" pitchFamily="34" charset="0"/>
              </a:rPr>
            </a:br>
            <a:r>
              <a:rPr kumimoji="0" lang="de-CH" altLang="zh-TW" sz="1800" dirty="0">
                <a:solidFill>
                  <a:srgbClr val="FFFFFF"/>
                </a:solidFill>
                <a:ea typeface="華康儷中黑" pitchFamily="49" charset="-120"/>
                <a:cs typeface="Tahoma" pitchFamily="34" charset="0"/>
              </a:rPr>
              <a:t>antioxidant</a:t>
            </a:r>
            <a:br>
              <a:rPr kumimoji="0" lang="de-CH" altLang="zh-TW" sz="1800" dirty="0">
                <a:solidFill>
                  <a:srgbClr val="FFFFFF"/>
                </a:solidFill>
                <a:ea typeface="華康儷中黑" pitchFamily="49" charset="-120"/>
                <a:cs typeface="Tahoma" pitchFamily="34" charset="0"/>
              </a:rPr>
            </a:br>
            <a:r>
              <a:rPr kumimoji="0" lang="de-CH" altLang="zh-TW" sz="1800" dirty="0">
                <a:solidFill>
                  <a:srgbClr val="FFFFFF"/>
                </a:solidFill>
                <a:ea typeface="華康儷中黑" pitchFamily="49" charset="-120"/>
                <a:cs typeface="Tahoma" pitchFamily="34" charset="0"/>
              </a:rPr>
              <a:t>impact rate</a:t>
            </a:r>
            <a:br>
              <a:rPr kumimoji="0" lang="de-CH" altLang="zh-TW" sz="1800" dirty="0">
                <a:solidFill>
                  <a:srgbClr val="FFFFFF"/>
                </a:solidFill>
                <a:ea typeface="華康儷中黑" pitchFamily="49" charset="-120"/>
                <a:cs typeface="Tahoma" pitchFamily="34" charset="0"/>
              </a:rPr>
            </a:br>
            <a:r>
              <a:rPr kumimoji="0" lang="de-CH" altLang="zh-TW" sz="1800" dirty="0">
                <a:solidFill>
                  <a:srgbClr val="FFFFFF"/>
                </a:solidFill>
                <a:ea typeface="華康儷中黑" pitchFamily="49" charset="-120"/>
                <a:cs typeface="Tahoma" pitchFamily="34" charset="0"/>
              </a:rPr>
              <a:t>units/minute</a:t>
            </a:r>
          </a:p>
        </p:txBody>
      </p:sp>
      <p:grpSp>
        <p:nvGrpSpPr>
          <p:cNvPr id="2" name="Group 38"/>
          <p:cNvGrpSpPr>
            <a:grpSpLocks/>
          </p:cNvGrpSpPr>
          <p:nvPr/>
        </p:nvGrpSpPr>
        <p:grpSpPr bwMode="auto">
          <a:xfrm>
            <a:off x="1927225" y="1739900"/>
            <a:ext cx="6442075" cy="4325938"/>
            <a:chOff x="1927018" y="1740597"/>
            <a:chExt cx="6442423" cy="4325096"/>
          </a:xfrm>
        </p:grpSpPr>
        <p:grpSp>
          <p:nvGrpSpPr>
            <p:cNvPr id="3" name="Group 20"/>
            <p:cNvGrpSpPr>
              <a:grpSpLocks/>
            </p:cNvGrpSpPr>
            <p:nvPr/>
          </p:nvGrpSpPr>
          <p:grpSpPr bwMode="auto">
            <a:xfrm>
              <a:off x="2573727" y="5537444"/>
              <a:ext cx="5795714" cy="528249"/>
              <a:chOff x="2573727" y="5429264"/>
              <a:chExt cx="5795714" cy="528249"/>
            </a:xfrm>
          </p:grpSpPr>
          <p:sp>
            <p:nvSpPr>
              <p:cNvPr id="46113" name="TextBox 6"/>
              <p:cNvSpPr txBox="1">
                <a:spLocks noChangeArrowheads="1"/>
              </p:cNvSpPr>
              <p:nvPr/>
            </p:nvSpPr>
            <p:spPr bwMode="auto">
              <a:xfrm>
                <a:off x="2573727"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10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14" name="TextBox 7"/>
              <p:cNvSpPr txBox="1">
                <a:spLocks noChangeArrowheads="1"/>
              </p:cNvSpPr>
              <p:nvPr/>
            </p:nvSpPr>
            <p:spPr bwMode="auto">
              <a:xfrm>
                <a:off x="2994512"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20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15" name="TextBox 8"/>
              <p:cNvSpPr txBox="1">
                <a:spLocks noChangeArrowheads="1"/>
              </p:cNvSpPr>
              <p:nvPr/>
            </p:nvSpPr>
            <p:spPr bwMode="auto">
              <a:xfrm>
                <a:off x="3398181"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30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16" name="TextBox 9"/>
              <p:cNvSpPr txBox="1">
                <a:spLocks noChangeArrowheads="1"/>
              </p:cNvSpPr>
              <p:nvPr/>
            </p:nvSpPr>
            <p:spPr bwMode="auto">
              <a:xfrm>
                <a:off x="3814741"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40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17" name="TextBox 10"/>
              <p:cNvSpPr txBox="1">
                <a:spLocks noChangeArrowheads="1"/>
              </p:cNvSpPr>
              <p:nvPr/>
            </p:nvSpPr>
            <p:spPr bwMode="auto">
              <a:xfrm>
                <a:off x="4224319"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50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18" name="TextBox 11"/>
              <p:cNvSpPr txBox="1">
                <a:spLocks noChangeArrowheads="1"/>
              </p:cNvSpPr>
              <p:nvPr/>
            </p:nvSpPr>
            <p:spPr bwMode="auto">
              <a:xfrm>
                <a:off x="4643422"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60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19" name="TextBox 12"/>
              <p:cNvSpPr txBox="1">
                <a:spLocks noChangeArrowheads="1"/>
              </p:cNvSpPr>
              <p:nvPr/>
            </p:nvSpPr>
            <p:spPr bwMode="auto">
              <a:xfrm>
                <a:off x="5057763"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70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20" name="TextBox 13"/>
              <p:cNvSpPr txBox="1">
                <a:spLocks noChangeArrowheads="1"/>
              </p:cNvSpPr>
              <p:nvPr/>
            </p:nvSpPr>
            <p:spPr bwMode="auto">
              <a:xfrm>
                <a:off x="5467342"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80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21" name="TextBox 14"/>
              <p:cNvSpPr txBox="1">
                <a:spLocks noChangeArrowheads="1"/>
              </p:cNvSpPr>
              <p:nvPr/>
            </p:nvSpPr>
            <p:spPr bwMode="auto">
              <a:xfrm>
                <a:off x="5876919" y="5429264"/>
                <a:ext cx="543771"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90</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min</a:t>
                </a:r>
                <a:endParaRPr kumimoji="0" lang="en-GB" altLang="zh-TW" sz="1800">
                  <a:solidFill>
                    <a:srgbClr val="FFFFFF"/>
                  </a:solidFill>
                  <a:ea typeface="華康儷中黑" pitchFamily="49" charset="-120"/>
                </a:endParaRPr>
              </a:p>
            </p:txBody>
          </p:sp>
          <p:sp>
            <p:nvSpPr>
              <p:cNvPr id="46122" name="TextBox 15"/>
              <p:cNvSpPr txBox="1">
                <a:spLocks noChangeArrowheads="1"/>
              </p:cNvSpPr>
              <p:nvPr/>
            </p:nvSpPr>
            <p:spPr bwMode="auto">
              <a:xfrm>
                <a:off x="6410329" y="5429264"/>
                <a:ext cx="306513"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2</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h</a:t>
                </a:r>
                <a:endParaRPr kumimoji="0" lang="en-GB" altLang="zh-TW" sz="1800">
                  <a:solidFill>
                    <a:srgbClr val="FFFFFF"/>
                  </a:solidFill>
                  <a:ea typeface="華康儷中黑" pitchFamily="49" charset="-120"/>
                </a:endParaRPr>
              </a:p>
            </p:txBody>
          </p:sp>
          <p:sp>
            <p:nvSpPr>
              <p:cNvPr id="46123" name="TextBox 16"/>
              <p:cNvSpPr txBox="1">
                <a:spLocks noChangeArrowheads="1"/>
              </p:cNvSpPr>
              <p:nvPr/>
            </p:nvSpPr>
            <p:spPr bwMode="auto">
              <a:xfrm>
                <a:off x="6743702" y="5429264"/>
                <a:ext cx="457203"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2½</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h</a:t>
                </a:r>
                <a:endParaRPr kumimoji="0" lang="en-GB" altLang="zh-TW" sz="1800">
                  <a:solidFill>
                    <a:srgbClr val="FFFFFF"/>
                  </a:solidFill>
                  <a:ea typeface="華康儷中黑" pitchFamily="49" charset="-120"/>
                </a:endParaRPr>
              </a:p>
            </p:txBody>
          </p:sp>
          <p:sp>
            <p:nvSpPr>
              <p:cNvPr id="46124" name="TextBox 17"/>
              <p:cNvSpPr txBox="1">
                <a:spLocks noChangeArrowheads="1"/>
              </p:cNvSpPr>
              <p:nvPr/>
            </p:nvSpPr>
            <p:spPr bwMode="auto">
              <a:xfrm>
                <a:off x="7572383" y="5429264"/>
                <a:ext cx="457203"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3½</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h</a:t>
                </a:r>
                <a:endParaRPr kumimoji="0" lang="en-GB" altLang="zh-TW" sz="1800">
                  <a:solidFill>
                    <a:srgbClr val="FFFFFF"/>
                  </a:solidFill>
                  <a:ea typeface="華康儷中黑" pitchFamily="49" charset="-120"/>
                </a:endParaRPr>
              </a:p>
            </p:txBody>
          </p:sp>
          <p:sp>
            <p:nvSpPr>
              <p:cNvPr id="46125" name="TextBox 18"/>
              <p:cNvSpPr txBox="1">
                <a:spLocks noChangeArrowheads="1"/>
              </p:cNvSpPr>
              <p:nvPr/>
            </p:nvSpPr>
            <p:spPr bwMode="auto">
              <a:xfrm>
                <a:off x="7224722" y="5429264"/>
                <a:ext cx="306513"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3</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h</a:t>
                </a:r>
                <a:endParaRPr kumimoji="0" lang="en-GB" altLang="zh-TW" sz="1800">
                  <a:solidFill>
                    <a:srgbClr val="FFFFFF"/>
                  </a:solidFill>
                  <a:ea typeface="華康儷中黑" pitchFamily="49" charset="-120"/>
                </a:endParaRPr>
              </a:p>
            </p:txBody>
          </p:sp>
          <p:sp>
            <p:nvSpPr>
              <p:cNvPr id="46126" name="TextBox 19"/>
              <p:cNvSpPr txBox="1">
                <a:spLocks noChangeArrowheads="1"/>
              </p:cNvSpPr>
              <p:nvPr/>
            </p:nvSpPr>
            <p:spPr bwMode="auto">
              <a:xfrm>
                <a:off x="8062928" y="5429264"/>
                <a:ext cx="306513" cy="5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eaLnBrk="1" hangingPunct="1">
                  <a:lnSpc>
                    <a:spcPts val="1700"/>
                  </a:lnSpc>
                  <a:spcBef>
                    <a:spcPct val="0"/>
                  </a:spcBef>
                  <a:buFontTx/>
                  <a:buNone/>
                </a:pPr>
                <a:r>
                  <a:rPr kumimoji="0" lang="de-CH" altLang="zh-TW" sz="1800">
                    <a:solidFill>
                      <a:srgbClr val="FFFFFF"/>
                    </a:solidFill>
                    <a:ea typeface="華康儷中黑" pitchFamily="49" charset="-120"/>
                  </a:rPr>
                  <a:t>4</a:t>
                </a:r>
                <a:br>
                  <a:rPr kumimoji="0" lang="de-CH" altLang="zh-TW" sz="1800">
                    <a:solidFill>
                      <a:srgbClr val="FFFFFF"/>
                    </a:solidFill>
                    <a:ea typeface="華康儷中黑" pitchFamily="49" charset="-120"/>
                  </a:rPr>
                </a:br>
                <a:r>
                  <a:rPr kumimoji="0" lang="de-CH" altLang="zh-TW" sz="1800">
                    <a:solidFill>
                      <a:srgbClr val="FFFFFF"/>
                    </a:solidFill>
                    <a:ea typeface="華康儷中黑" pitchFamily="49" charset="-120"/>
                  </a:rPr>
                  <a:t>h</a:t>
                </a:r>
                <a:endParaRPr kumimoji="0" lang="en-GB" altLang="zh-TW" sz="1800">
                  <a:solidFill>
                    <a:srgbClr val="FFFFFF"/>
                  </a:solidFill>
                  <a:ea typeface="華康儷中黑" pitchFamily="49" charset="-120"/>
                </a:endParaRPr>
              </a:p>
            </p:txBody>
          </p:sp>
        </p:grpSp>
        <p:grpSp>
          <p:nvGrpSpPr>
            <p:cNvPr id="4" name="Group 37"/>
            <p:cNvGrpSpPr>
              <a:grpSpLocks/>
            </p:cNvGrpSpPr>
            <p:nvPr/>
          </p:nvGrpSpPr>
          <p:grpSpPr bwMode="auto">
            <a:xfrm>
              <a:off x="1927018" y="1740597"/>
              <a:ext cx="364223" cy="3973410"/>
              <a:chOff x="1927018" y="1740597"/>
              <a:chExt cx="364223" cy="3973410"/>
            </a:xfrm>
          </p:grpSpPr>
          <p:sp>
            <p:nvSpPr>
              <p:cNvPr id="46109" name="TextBox 23"/>
              <p:cNvSpPr txBox="1">
                <a:spLocks noChangeArrowheads="1"/>
              </p:cNvSpPr>
              <p:nvPr/>
            </p:nvSpPr>
            <p:spPr bwMode="auto">
              <a:xfrm>
                <a:off x="1927018" y="5190887"/>
                <a:ext cx="364223" cy="52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de-CH" altLang="zh-TW" sz="2800">
                    <a:solidFill>
                      <a:srgbClr val="FFFFFF"/>
                    </a:solidFill>
                    <a:ea typeface="華康儷中黑" pitchFamily="49" charset="-120"/>
                    <a:cs typeface="Tahoma" pitchFamily="34" charset="0"/>
                  </a:rPr>
                  <a:t>0</a:t>
                </a:r>
                <a:endParaRPr kumimoji="0" lang="en-GB" altLang="zh-TW" sz="2800">
                  <a:solidFill>
                    <a:srgbClr val="FFFFFF"/>
                  </a:solidFill>
                  <a:ea typeface="華康儷中黑" pitchFamily="49" charset="-120"/>
                  <a:cs typeface="Tahoma" pitchFamily="34" charset="0"/>
                </a:endParaRPr>
              </a:p>
            </p:txBody>
          </p:sp>
          <p:sp>
            <p:nvSpPr>
              <p:cNvPr id="46110" name="TextBox 24"/>
              <p:cNvSpPr txBox="1">
                <a:spLocks noChangeArrowheads="1"/>
              </p:cNvSpPr>
              <p:nvPr/>
            </p:nvSpPr>
            <p:spPr bwMode="auto">
              <a:xfrm>
                <a:off x="1927018" y="4037246"/>
                <a:ext cx="364223" cy="52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de-CH" altLang="zh-TW" sz="2800">
                    <a:solidFill>
                      <a:srgbClr val="FFFFFF"/>
                    </a:solidFill>
                    <a:ea typeface="華康儷中黑" pitchFamily="49" charset="-120"/>
                    <a:cs typeface="Tahoma" pitchFamily="34" charset="0"/>
                  </a:rPr>
                  <a:t>1</a:t>
                </a:r>
                <a:endParaRPr kumimoji="0" lang="en-GB" altLang="zh-TW" sz="2800">
                  <a:solidFill>
                    <a:srgbClr val="FFFFFF"/>
                  </a:solidFill>
                  <a:ea typeface="華康儷中黑" pitchFamily="49" charset="-120"/>
                  <a:cs typeface="Tahoma" pitchFamily="34" charset="0"/>
                </a:endParaRPr>
              </a:p>
            </p:txBody>
          </p:sp>
          <p:sp>
            <p:nvSpPr>
              <p:cNvPr id="46111" name="TextBox 25"/>
              <p:cNvSpPr txBox="1">
                <a:spLocks noChangeArrowheads="1"/>
              </p:cNvSpPr>
              <p:nvPr/>
            </p:nvSpPr>
            <p:spPr bwMode="auto">
              <a:xfrm>
                <a:off x="1927018" y="2891245"/>
                <a:ext cx="364223" cy="52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de-CH" altLang="zh-TW" sz="2800">
                    <a:solidFill>
                      <a:srgbClr val="FFFFFF"/>
                    </a:solidFill>
                    <a:ea typeface="華康儷中黑" pitchFamily="49" charset="-120"/>
                    <a:cs typeface="Tahoma" pitchFamily="34" charset="0"/>
                  </a:rPr>
                  <a:t>2</a:t>
                </a:r>
                <a:endParaRPr kumimoji="0" lang="en-GB" altLang="zh-TW" sz="2800">
                  <a:solidFill>
                    <a:srgbClr val="FFFFFF"/>
                  </a:solidFill>
                  <a:ea typeface="華康儷中黑" pitchFamily="49" charset="-120"/>
                  <a:cs typeface="Tahoma" pitchFamily="34" charset="0"/>
                </a:endParaRPr>
              </a:p>
            </p:txBody>
          </p:sp>
          <p:sp>
            <p:nvSpPr>
              <p:cNvPr id="46112" name="TextBox 26"/>
              <p:cNvSpPr txBox="1">
                <a:spLocks noChangeArrowheads="1"/>
              </p:cNvSpPr>
              <p:nvPr/>
            </p:nvSpPr>
            <p:spPr bwMode="auto">
              <a:xfrm>
                <a:off x="1927018" y="1740597"/>
                <a:ext cx="364223" cy="52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de-CH" altLang="zh-TW" sz="2800">
                    <a:solidFill>
                      <a:srgbClr val="FFFFFF"/>
                    </a:solidFill>
                    <a:ea typeface="華康儷中黑" pitchFamily="49" charset="-120"/>
                    <a:cs typeface="Tahoma" pitchFamily="34" charset="0"/>
                  </a:rPr>
                  <a:t>3</a:t>
                </a:r>
                <a:endParaRPr kumimoji="0" lang="en-GB" altLang="zh-TW" sz="2800">
                  <a:solidFill>
                    <a:srgbClr val="FFFFFF"/>
                  </a:solidFill>
                  <a:ea typeface="華康儷中黑" pitchFamily="49" charset="-120"/>
                  <a:cs typeface="Tahoma" pitchFamily="34" charset="0"/>
                </a:endParaRPr>
              </a:p>
            </p:txBody>
          </p:sp>
        </p:grpSp>
      </p:grpSp>
      <p:sp>
        <p:nvSpPr>
          <p:cNvPr id="46085" name="TextBox 28"/>
          <p:cNvSpPr txBox="1">
            <a:spLocks noChangeArrowheads="1"/>
          </p:cNvSpPr>
          <p:nvPr/>
        </p:nvSpPr>
        <p:spPr bwMode="auto">
          <a:xfrm>
            <a:off x="285750" y="1368425"/>
            <a:ext cx="3397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de-CH" altLang="zh-TW" sz="1400">
                <a:solidFill>
                  <a:srgbClr val="FFFFFF"/>
                </a:solidFill>
                <a:ea typeface="華康儷中黑" pitchFamily="49" charset="-120"/>
                <a:cs typeface="Tahoma" pitchFamily="34" charset="0"/>
              </a:rPr>
              <a:t>Cesarone et al., Phytother Res, in print 2008</a:t>
            </a:r>
            <a:endParaRPr kumimoji="0" lang="en-GB" altLang="zh-TW" sz="1400">
              <a:solidFill>
                <a:srgbClr val="FFFFFF"/>
              </a:solidFill>
              <a:ea typeface="華康儷中黑" pitchFamily="49" charset="-120"/>
              <a:cs typeface="Tahoma" pitchFamily="34" charset="0"/>
            </a:endParaRPr>
          </a:p>
        </p:txBody>
      </p:sp>
      <p:grpSp>
        <p:nvGrpSpPr>
          <p:cNvPr id="5" name="Isotonic curve group"/>
          <p:cNvGrpSpPr>
            <a:grpSpLocks/>
          </p:cNvGrpSpPr>
          <p:nvPr/>
        </p:nvGrpSpPr>
        <p:grpSpPr bwMode="auto">
          <a:xfrm>
            <a:off x="2316163" y="1836738"/>
            <a:ext cx="6067425" cy="3771900"/>
            <a:chOff x="2316033" y="1836982"/>
            <a:chExt cx="6067425" cy="3771900"/>
          </a:xfrm>
        </p:grpSpPr>
        <p:pic>
          <p:nvPicPr>
            <p:cNvPr id="46105"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16033" y="1836982"/>
              <a:ext cx="60674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3199415" y="3200644"/>
              <a:ext cx="3129062" cy="95410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kumimoji="0" lang="en-US"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OPC-3</a:t>
              </a:r>
            </a:p>
            <a:p>
              <a:pPr algn="ctr">
                <a:defRPr/>
              </a:pPr>
              <a:r>
                <a:rPr kumimoji="0" lang="zh-TW" altLang="en-US"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等滲透壓 </a:t>
              </a:r>
              <a:r>
                <a:rPr kumimoji="0" lang="en-US" altLang="zh-TW"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I</a:t>
              </a:r>
              <a:r>
                <a:rPr kumimoji="0" lang="en-US" sz="2800" b="1" spc="150" dirty="0">
                  <a:ln w="11430"/>
                  <a:solidFill>
                    <a:prstClr val="black"/>
                  </a:solidFill>
                  <a:effectLst>
                    <a:outerShdw blurRad="25400" algn="tl" rotWithShape="0">
                      <a:srgbClr val="000000">
                        <a:alpha val="43000"/>
                      </a:srgbClr>
                    </a:outerShdw>
                  </a:effectLst>
                  <a:latin typeface="Calibri" pitchFamily="34" charset="0"/>
                  <a:ea typeface="華康儷中黑" pitchFamily="49" charset="-120"/>
                  <a:cs typeface="Tahoma" pitchFamily="34" charset="0"/>
                </a:rPr>
                <a:t>sotonic</a:t>
              </a:r>
            </a:p>
          </p:txBody>
        </p:sp>
      </p:grpSp>
      <p:grpSp>
        <p:nvGrpSpPr>
          <p:cNvPr id="6" name="tablet curve group"/>
          <p:cNvGrpSpPr>
            <a:grpSpLocks/>
          </p:cNvGrpSpPr>
          <p:nvPr/>
        </p:nvGrpSpPr>
        <p:grpSpPr bwMode="auto">
          <a:xfrm>
            <a:off x="2314575" y="1828800"/>
            <a:ext cx="6067425" cy="3771900"/>
            <a:chOff x="2315081" y="1933897"/>
            <a:chExt cx="6067425" cy="3771900"/>
          </a:xfrm>
        </p:grpSpPr>
        <p:pic>
          <p:nvPicPr>
            <p:cNvPr id="46103"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15081" y="1933897"/>
              <a:ext cx="60674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300264" y="4257997"/>
              <a:ext cx="2012218" cy="138499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kumimoji="0" lang="en-US" sz="2800" spc="150" dirty="0">
                  <a:ln w="11430"/>
                  <a:solidFill>
                    <a:prstClr val="black"/>
                  </a:solidFill>
                  <a:latin typeface="Calibri" pitchFamily="34" charset="0"/>
                  <a:ea typeface="華康儷中黑" pitchFamily="49" charset="-120"/>
                  <a:cs typeface="Tahoma" pitchFamily="34" charset="0"/>
                </a:rPr>
                <a:t>OPC-3 </a:t>
              </a:r>
            </a:p>
            <a:p>
              <a:pPr algn="ctr">
                <a:defRPr/>
              </a:pPr>
              <a:r>
                <a:rPr kumimoji="0" lang="zh-TW" altLang="en-US" sz="2800" spc="150" dirty="0">
                  <a:ln w="11430"/>
                  <a:solidFill>
                    <a:prstClr val="black"/>
                  </a:solidFill>
                  <a:latin typeface="Calibri" pitchFamily="34" charset="0"/>
                  <a:ea typeface="華康儷中黑" pitchFamily="49" charset="-120"/>
                  <a:cs typeface="Tahoma" pitchFamily="34" charset="0"/>
                </a:rPr>
                <a:t>片劑 </a:t>
              </a:r>
              <a:r>
                <a:rPr kumimoji="0" lang="en-US" sz="2800" spc="150" dirty="0">
                  <a:ln w="11430"/>
                  <a:solidFill>
                    <a:prstClr val="black"/>
                  </a:solidFill>
                  <a:latin typeface="Calibri" pitchFamily="34" charset="0"/>
                  <a:ea typeface="華康儷中黑" pitchFamily="49" charset="-120"/>
                  <a:cs typeface="Tahoma" pitchFamily="34" charset="0"/>
                </a:rPr>
                <a:t>tablet</a:t>
              </a:r>
            </a:p>
            <a:p>
              <a:pPr algn="ctr">
                <a:defRPr/>
              </a:pPr>
              <a:endParaRPr kumimoji="0" lang="en-US" sz="2800" spc="150" dirty="0">
                <a:ln w="11430"/>
                <a:solidFill>
                  <a:prstClr val="black"/>
                </a:solidFill>
                <a:effectLst>
                  <a:outerShdw blurRad="38100" dist="38100" dir="2700000" algn="tl">
                    <a:srgbClr val="000000">
                      <a:alpha val="43137"/>
                    </a:srgbClr>
                  </a:outerShdw>
                </a:effectLst>
                <a:latin typeface="Calibri" pitchFamily="34" charset="0"/>
                <a:ea typeface="華康儷中黑" pitchFamily="49" charset="-120"/>
                <a:cs typeface="Tahoma" pitchFamily="34" charset="0"/>
              </a:endParaRPr>
            </a:p>
          </p:txBody>
        </p:sp>
      </p:grpSp>
      <p:sp>
        <p:nvSpPr>
          <p:cNvPr id="46088" name="Title 2"/>
          <p:cNvSpPr>
            <a:spLocks noGrp="1"/>
          </p:cNvSpPr>
          <p:nvPr>
            <p:ph type="title"/>
          </p:nvPr>
        </p:nvSpPr>
        <p:spPr/>
        <p:txBody>
          <a:bodyPr/>
          <a:lstStyle/>
          <a:p>
            <a:pPr algn="l"/>
            <a:r>
              <a:rPr lang="en-US" altLang="zh-TW" sz="3600" dirty="0" err="1" smtClean="0">
                <a:ea typeface="華康儷中黑" pitchFamily="49" charset="-120"/>
                <a:cs typeface="Tahoma" pitchFamily="34" charset="0"/>
              </a:rPr>
              <a:t>Isotonix</a:t>
            </a:r>
            <a:r>
              <a:rPr lang="en-US" altLang="zh-TW" sz="3600" dirty="0" smtClean="0">
                <a:ea typeface="華康儷中黑" pitchFamily="49" charset="-120"/>
                <a:cs typeface="Tahoma" pitchFamily="34" charset="0"/>
              </a:rPr>
              <a:t> OPC-3</a:t>
            </a:r>
            <a:r>
              <a:rPr lang="en-US" altLang="zh-TW" sz="3600" baseline="30000" dirty="0" smtClean="0">
                <a:ea typeface="華康儷中黑" pitchFamily="49" charset="-120"/>
                <a:cs typeface="Tahoma" pitchFamily="34" charset="0"/>
              </a:rPr>
              <a:t>®</a:t>
            </a:r>
            <a:r>
              <a:rPr lang="en-US" altLang="zh-TW" sz="3600" dirty="0" smtClean="0">
                <a:ea typeface="華康儷中黑" pitchFamily="49" charset="-120"/>
                <a:cs typeface="Tahoma" pitchFamily="34" charset="0"/>
              </a:rPr>
              <a:t> </a:t>
            </a:r>
            <a:r>
              <a:rPr lang="zh-TW" altLang="en-US" sz="3600" dirty="0" smtClean="0">
                <a:ea typeface="華康儷中黑" pitchFamily="49" charset="-120"/>
                <a:cs typeface="Tahoma" pitchFamily="34" charset="0"/>
              </a:rPr>
              <a:t>的吸收率</a:t>
            </a:r>
            <a:r>
              <a:rPr lang="en-US" altLang="en-US" sz="3200" dirty="0" smtClean="0">
                <a:ea typeface="華康儷中黑" pitchFamily="49" charset="-120"/>
                <a:cs typeface="Tahoma" pitchFamily="34" charset="0"/>
              </a:rPr>
              <a:t/>
            </a:r>
            <a:br>
              <a:rPr lang="en-US" altLang="en-US" sz="3200" dirty="0" smtClean="0">
                <a:ea typeface="華康儷中黑" pitchFamily="49" charset="-120"/>
                <a:cs typeface="Tahoma" pitchFamily="34" charset="0"/>
              </a:rPr>
            </a:br>
            <a:r>
              <a:rPr lang="en-US" altLang="zh-TW" sz="3200" dirty="0" err="1" smtClean="0">
                <a:ea typeface="華康儷中黑" pitchFamily="49" charset="-120"/>
                <a:cs typeface="Tahoma" pitchFamily="34" charset="0"/>
              </a:rPr>
              <a:t>Isotonix</a:t>
            </a:r>
            <a:r>
              <a:rPr lang="en-US" altLang="zh-TW" sz="3200" dirty="0" smtClean="0">
                <a:ea typeface="華康儷中黑" pitchFamily="49" charset="-120"/>
                <a:cs typeface="Tahoma" pitchFamily="34" charset="0"/>
              </a:rPr>
              <a:t> OPC-3</a:t>
            </a:r>
            <a:r>
              <a:rPr lang="en-US" altLang="zh-TW" sz="3200" baseline="30000" dirty="0" smtClean="0">
                <a:ea typeface="華康儷中黑" pitchFamily="49" charset="-120"/>
                <a:cs typeface="Tahoma" pitchFamily="34" charset="0"/>
              </a:rPr>
              <a:t>®</a:t>
            </a:r>
            <a:r>
              <a:rPr lang="en-US" altLang="zh-TW" sz="3200" dirty="0" smtClean="0">
                <a:ea typeface="華康儷中黑" pitchFamily="49" charset="-120"/>
                <a:cs typeface="Tahoma" pitchFamily="34" charset="0"/>
              </a:rPr>
              <a:t> Absorption</a:t>
            </a:r>
          </a:p>
        </p:txBody>
      </p:sp>
      <p:sp>
        <p:nvSpPr>
          <p:cNvPr id="46089" name="TextBox 34"/>
          <p:cNvSpPr txBox="1">
            <a:spLocks noChangeArrowheads="1"/>
          </p:cNvSpPr>
          <p:nvPr/>
        </p:nvSpPr>
        <p:spPr bwMode="auto">
          <a:xfrm>
            <a:off x="2620963" y="5973763"/>
            <a:ext cx="4619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0" name="TextBox 35"/>
          <p:cNvSpPr txBox="1">
            <a:spLocks noChangeArrowheads="1"/>
          </p:cNvSpPr>
          <p:nvPr/>
        </p:nvSpPr>
        <p:spPr bwMode="auto">
          <a:xfrm>
            <a:off x="3038475" y="5973763"/>
            <a:ext cx="461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1" name="TextBox 36"/>
          <p:cNvSpPr txBox="1">
            <a:spLocks noChangeArrowheads="1"/>
          </p:cNvSpPr>
          <p:nvPr/>
        </p:nvSpPr>
        <p:spPr bwMode="auto">
          <a:xfrm>
            <a:off x="3436938" y="5978525"/>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2" name="TextBox 37"/>
          <p:cNvSpPr txBox="1">
            <a:spLocks noChangeArrowheads="1"/>
          </p:cNvSpPr>
          <p:nvPr/>
        </p:nvSpPr>
        <p:spPr bwMode="auto">
          <a:xfrm>
            <a:off x="3835400" y="5978525"/>
            <a:ext cx="4619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3" name="TextBox 38"/>
          <p:cNvSpPr txBox="1">
            <a:spLocks noChangeArrowheads="1"/>
          </p:cNvSpPr>
          <p:nvPr/>
        </p:nvSpPr>
        <p:spPr bwMode="auto">
          <a:xfrm>
            <a:off x="4248150" y="5978525"/>
            <a:ext cx="4619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4" name="TextBox 39"/>
          <p:cNvSpPr txBox="1">
            <a:spLocks noChangeArrowheads="1"/>
          </p:cNvSpPr>
          <p:nvPr/>
        </p:nvSpPr>
        <p:spPr bwMode="auto">
          <a:xfrm>
            <a:off x="4675188" y="5978525"/>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5" name="TextBox 40"/>
          <p:cNvSpPr txBox="1">
            <a:spLocks noChangeArrowheads="1"/>
          </p:cNvSpPr>
          <p:nvPr/>
        </p:nvSpPr>
        <p:spPr bwMode="auto">
          <a:xfrm>
            <a:off x="5087938" y="5978525"/>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6" name="TextBox 41"/>
          <p:cNvSpPr txBox="1">
            <a:spLocks noChangeArrowheads="1"/>
          </p:cNvSpPr>
          <p:nvPr/>
        </p:nvSpPr>
        <p:spPr bwMode="auto">
          <a:xfrm>
            <a:off x="5516563" y="5978525"/>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7" name="TextBox 42"/>
          <p:cNvSpPr txBox="1">
            <a:spLocks noChangeArrowheads="1"/>
          </p:cNvSpPr>
          <p:nvPr/>
        </p:nvSpPr>
        <p:spPr bwMode="auto">
          <a:xfrm>
            <a:off x="5915025" y="5978525"/>
            <a:ext cx="4603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分鐘</a:t>
            </a:r>
            <a:endParaRPr kumimoji="0" lang="en-US" altLang="en-US" sz="1800">
              <a:solidFill>
                <a:srgbClr val="FFFFFF"/>
              </a:solidFill>
              <a:ea typeface="華康儷中黑" pitchFamily="49" charset="-120"/>
            </a:endParaRPr>
          </a:p>
        </p:txBody>
      </p:sp>
      <p:sp>
        <p:nvSpPr>
          <p:cNvPr id="46098" name="TextBox 43"/>
          <p:cNvSpPr txBox="1">
            <a:spLocks noChangeArrowheads="1"/>
          </p:cNvSpPr>
          <p:nvPr/>
        </p:nvSpPr>
        <p:spPr bwMode="auto">
          <a:xfrm>
            <a:off x="6342063" y="5988050"/>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小時</a:t>
            </a:r>
            <a:endParaRPr kumimoji="0" lang="en-US" altLang="en-US" sz="1800">
              <a:solidFill>
                <a:srgbClr val="FFFFFF"/>
              </a:solidFill>
              <a:ea typeface="華康儷中黑" pitchFamily="49" charset="-120"/>
            </a:endParaRPr>
          </a:p>
        </p:txBody>
      </p:sp>
      <p:sp>
        <p:nvSpPr>
          <p:cNvPr id="46099" name="TextBox 44"/>
          <p:cNvSpPr txBox="1">
            <a:spLocks noChangeArrowheads="1"/>
          </p:cNvSpPr>
          <p:nvPr/>
        </p:nvSpPr>
        <p:spPr bwMode="auto">
          <a:xfrm>
            <a:off x="7994650" y="5988050"/>
            <a:ext cx="4603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小時</a:t>
            </a:r>
            <a:endParaRPr kumimoji="0" lang="en-US" altLang="en-US" sz="1800">
              <a:solidFill>
                <a:srgbClr val="FFFFFF"/>
              </a:solidFill>
              <a:ea typeface="華康儷中黑" pitchFamily="49" charset="-120"/>
            </a:endParaRPr>
          </a:p>
        </p:txBody>
      </p:sp>
      <p:sp>
        <p:nvSpPr>
          <p:cNvPr id="46100" name="TextBox 45"/>
          <p:cNvSpPr txBox="1">
            <a:spLocks noChangeArrowheads="1"/>
          </p:cNvSpPr>
          <p:nvPr/>
        </p:nvSpPr>
        <p:spPr bwMode="auto">
          <a:xfrm>
            <a:off x="7580313" y="5988050"/>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小時</a:t>
            </a:r>
            <a:endParaRPr kumimoji="0" lang="en-US" altLang="en-US" sz="1800">
              <a:solidFill>
                <a:srgbClr val="FFFFFF"/>
              </a:solidFill>
              <a:ea typeface="華康儷中黑" pitchFamily="49" charset="-120"/>
            </a:endParaRPr>
          </a:p>
        </p:txBody>
      </p:sp>
      <p:sp>
        <p:nvSpPr>
          <p:cNvPr id="46101" name="TextBox 46"/>
          <p:cNvSpPr txBox="1">
            <a:spLocks noChangeArrowheads="1"/>
          </p:cNvSpPr>
          <p:nvPr/>
        </p:nvSpPr>
        <p:spPr bwMode="auto">
          <a:xfrm>
            <a:off x="7153275" y="5988050"/>
            <a:ext cx="4619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小時</a:t>
            </a:r>
            <a:endParaRPr kumimoji="0" lang="en-US" altLang="en-US" sz="1800">
              <a:solidFill>
                <a:srgbClr val="FFFFFF"/>
              </a:solidFill>
              <a:ea typeface="華康儷中黑" pitchFamily="49" charset="-120"/>
            </a:endParaRPr>
          </a:p>
        </p:txBody>
      </p:sp>
      <p:sp>
        <p:nvSpPr>
          <p:cNvPr id="46102" name="TextBox 47"/>
          <p:cNvSpPr txBox="1">
            <a:spLocks noChangeArrowheads="1"/>
          </p:cNvSpPr>
          <p:nvPr/>
        </p:nvSpPr>
        <p:spPr bwMode="auto">
          <a:xfrm>
            <a:off x="6754813" y="5988050"/>
            <a:ext cx="461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srgbClr val="FFFFFF"/>
                </a:solidFill>
                <a:ea typeface="華康儷中黑" pitchFamily="49" charset="-120"/>
              </a:rPr>
              <a:t>小時</a:t>
            </a:r>
            <a:endParaRPr kumimoji="0" lang="en-US" altLang="en-US" sz="1800">
              <a:solidFill>
                <a:srgbClr val="FFFFFF"/>
              </a:solidFill>
              <a:ea typeface="華康儷中黑" pitchFamily="49" charset="-120"/>
            </a:endParaRPr>
          </a:p>
        </p:txBody>
      </p:sp>
    </p:spTree>
    <p:extLst>
      <p:ext uri="{BB962C8B-B14F-4D97-AF65-F5344CB8AC3E}">
        <p14:creationId xmlns:p14="http://schemas.microsoft.com/office/powerpoint/2010/main" val="168693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0"/>
                                        <p:tgtEl>
                                          <p:spTgt spid="6"/>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7"/>
                                      </p:to>
                                    </p:set>
                                    <p:animEffect filter="image" prLst="opacity: 0.7">
                                      <p:cBhvr rctx="IE">
                                        <p:cTn id="10" dur="indefinite"/>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0"/>
                                        <p:tgtEl>
                                          <p:spTgt spid="5"/>
                                        </p:tgtEl>
                                      </p:cBhvr>
                                    </p:animEffect>
                                  </p:childTnLst>
                                </p:cTn>
                              </p:par>
                              <p:par>
                                <p:cTn id="16" presetID="9" presetClass="emph" presetSubtype="0" nodeType="withEffect">
                                  <p:stCondLst>
                                    <p:cond delay="0"/>
                                  </p:stCondLst>
                                  <p:childTnLst>
                                    <p:set>
                                      <p:cBhvr rctx="PPT">
                                        <p:cTn id="17" dur="indefinite"/>
                                        <p:tgtEl>
                                          <p:spTgt spid="5"/>
                                        </p:tgtEl>
                                        <p:attrNameLst>
                                          <p:attrName>style.opacity</p:attrName>
                                        </p:attrNameLst>
                                      </p:cBhvr>
                                      <p:to>
                                        <p:strVal val="0.7"/>
                                      </p:to>
                                    </p:set>
                                    <p:animEffect filter="image" prLst="opacity: 0.7">
                                      <p:cBhvr rctx="IE">
                                        <p:cTn id="18"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381000" y="1600200"/>
            <a:ext cx="6705600" cy="4525963"/>
          </a:xfrm>
        </p:spPr>
        <p:txBody>
          <a:bodyPr/>
          <a:lstStyle/>
          <a:p>
            <a:pPr eaLnBrk="1" hangingPunct="1">
              <a:buFont typeface="Arial" pitchFamily="34" charset="0"/>
              <a:buNone/>
            </a:pPr>
            <a:r>
              <a:rPr lang="en-US" altLang="zh-TW" sz="2400" smtClean="0">
                <a:ea typeface="華康儷中黑" pitchFamily="49" charset="-120"/>
              </a:rPr>
              <a:t>	</a:t>
            </a:r>
            <a:r>
              <a:rPr lang="zh-TW" altLang="zh-TW" sz="2400" smtClean="0">
                <a:ea typeface="華康儷中黑" pitchFamily="49" charset="-120"/>
              </a:rPr>
              <a:t>「</a:t>
            </a:r>
            <a:r>
              <a:rPr lang="zh-TW" altLang="en-US" sz="2400" smtClean="0">
                <a:ea typeface="華康儷中黑" pitchFamily="49" charset="-120"/>
              </a:rPr>
              <a:t>總括來說，</a:t>
            </a:r>
            <a:r>
              <a:rPr lang="zh-TW" altLang="zh-TW" sz="2400" smtClean="0">
                <a:ea typeface="華康儷中黑" pitchFamily="49" charset="-120"/>
              </a:rPr>
              <a:t>研究顯示</a:t>
            </a:r>
            <a:r>
              <a:rPr lang="zh-TW" altLang="en-US" sz="2400" smtClean="0">
                <a:ea typeface="華康儷中黑" pitchFamily="49" charset="-120"/>
              </a:rPr>
              <a:t>就抗氧化功能而言，</a:t>
            </a:r>
            <a:r>
              <a:rPr lang="zh-TW" altLang="en-US" sz="2400" smtClean="0">
                <a:solidFill>
                  <a:srgbClr val="FFFFFF"/>
                </a:solidFill>
                <a:ea typeface="華康儷中黑" pitchFamily="49" charset="-120"/>
              </a:rPr>
              <a:t>等壓狀態</a:t>
            </a:r>
            <a:r>
              <a:rPr lang="en-US" altLang="zh-TW" sz="2400" smtClean="0">
                <a:ea typeface="華康儷中黑" pitchFamily="49" charset="-120"/>
              </a:rPr>
              <a:t>OPC-3</a:t>
            </a:r>
            <a:r>
              <a:rPr lang="en-US" altLang="zh-TW" sz="2400" smtClean="0">
                <a:ea typeface="華康儷中黑" pitchFamily="49" charset="-120"/>
                <a:cs typeface="Tahoma" pitchFamily="34" charset="0"/>
              </a:rPr>
              <a:t>®</a:t>
            </a:r>
            <a:r>
              <a:rPr lang="zh-TW" altLang="en-US" sz="2400" smtClean="0">
                <a:ea typeface="華康儷中黑" pitchFamily="49" charset="-120"/>
              </a:rPr>
              <a:t>內的類黃酮於人體的生物利用率遠高於相同份量的片劑混合物。</a:t>
            </a:r>
            <a:r>
              <a:rPr lang="zh-TW" altLang="zh-TW" sz="2400" smtClean="0">
                <a:ea typeface="華康儷中黑" pitchFamily="49" charset="-120"/>
              </a:rPr>
              <a:t>」</a:t>
            </a:r>
            <a:endParaRPr lang="en-US" altLang="zh-TW" sz="2400" smtClean="0">
              <a:ea typeface="華康儷中黑" pitchFamily="49" charset="-120"/>
            </a:endParaRPr>
          </a:p>
          <a:p>
            <a:pPr eaLnBrk="1" hangingPunct="1">
              <a:buFont typeface="Wingdings" pitchFamily="2" charset="2"/>
              <a:buNone/>
            </a:pPr>
            <a:endParaRPr lang="en-US" altLang="en-US" sz="2400" smtClean="0">
              <a:ea typeface="華康儷中黑" pitchFamily="49" charset="-120"/>
            </a:endParaRPr>
          </a:p>
          <a:p>
            <a:pPr eaLnBrk="1" hangingPunct="1">
              <a:buFont typeface="Wingdings" pitchFamily="2" charset="2"/>
              <a:buNone/>
            </a:pPr>
            <a:r>
              <a:rPr lang="en-US" altLang="ja-JP" sz="2400" smtClean="0">
                <a:ea typeface="華康儷中黑" pitchFamily="49" charset="-120"/>
              </a:rPr>
              <a:t>	</a:t>
            </a:r>
            <a:r>
              <a:rPr lang="en-US" altLang="ja-JP" sz="2200" smtClean="0">
                <a:ea typeface="華康儷中黑" pitchFamily="49" charset="-120"/>
              </a:rPr>
              <a:t>“</a:t>
            </a:r>
            <a:r>
              <a:rPr lang="en-US" altLang="zh-TW" sz="2200" smtClean="0">
                <a:ea typeface="華康儷中黑" pitchFamily="49" charset="-120"/>
              </a:rPr>
              <a:t>In conclusion the findings demonstrate that the flavonoid mixture provided in isotonic OPC-3® is significantly more bioavailable in humans, in terms of antioxidant activity than an equivalent mixture in tablet form.”</a:t>
            </a:r>
          </a:p>
        </p:txBody>
      </p:sp>
      <p:sp>
        <p:nvSpPr>
          <p:cNvPr id="47107" name="Rectangle 2"/>
          <p:cNvSpPr>
            <a:spLocks noGrp="1" noChangeArrowheads="1"/>
          </p:cNvSpPr>
          <p:nvPr>
            <p:ph type="title"/>
          </p:nvPr>
        </p:nvSpPr>
        <p:spPr>
          <a:xfrm>
            <a:off x="457200" y="395288"/>
            <a:ext cx="8229600" cy="900112"/>
          </a:xfrm>
        </p:spPr>
        <p:txBody>
          <a:bodyPr/>
          <a:lstStyle/>
          <a:p>
            <a:pPr algn="l" eaLnBrk="1" hangingPunct="1"/>
            <a:r>
              <a:rPr lang="zh-TW" altLang="en-US" sz="3600" smtClean="0">
                <a:ea typeface="華康儷中黑" pitchFamily="49" charset="-120"/>
              </a:rPr>
              <a:t>結果</a:t>
            </a:r>
            <a:r>
              <a:rPr lang="en-US" altLang="zh-TW" sz="3600" smtClean="0">
                <a:ea typeface="華康儷中黑" pitchFamily="49" charset="-120"/>
              </a:rPr>
              <a:t/>
            </a:r>
            <a:br>
              <a:rPr lang="en-US" altLang="zh-TW" sz="3600" smtClean="0">
                <a:ea typeface="華康儷中黑" pitchFamily="49" charset="-120"/>
              </a:rPr>
            </a:br>
            <a:r>
              <a:rPr lang="en-US" altLang="zh-TW" sz="3200" smtClean="0">
                <a:ea typeface="華康儷中黑" pitchFamily="49" charset="-120"/>
              </a:rPr>
              <a:t>The Results</a:t>
            </a:r>
          </a:p>
        </p:txBody>
      </p:sp>
      <p:sp>
        <p:nvSpPr>
          <p:cNvPr id="10" name="Rectangle 2"/>
          <p:cNvSpPr txBox="1">
            <a:spLocks noChangeArrowheads="1"/>
          </p:cNvSpPr>
          <p:nvPr/>
        </p:nvSpPr>
        <p:spPr>
          <a:xfrm>
            <a:off x="0" y="1295400"/>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entury Gothic" pitchFamily="34" charset="0"/>
              </a:defRPr>
            </a:lvl2pPr>
            <a:lvl3pPr algn="l" rtl="0" eaLnBrk="0" fontAlgn="base" hangingPunct="0">
              <a:spcBef>
                <a:spcPct val="0"/>
              </a:spcBef>
              <a:spcAft>
                <a:spcPct val="0"/>
              </a:spcAft>
              <a:defRPr sz="4100" b="1">
                <a:solidFill>
                  <a:schemeClr val="tx2"/>
                </a:solidFill>
                <a:latin typeface="Century Gothic" pitchFamily="34" charset="0"/>
              </a:defRPr>
            </a:lvl3pPr>
            <a:lvl4pPr algn="l" rtl="0" eaLnBrk="0" fontAlgn="base" hangingPunct="0">
              <a:spcBef>
                <a:spcPct val="0"/>
              </a:spcBef>
              <a:spcAft>
                <a:spcPct val="0"/>
              </a:spcAft>
              <a:defRPr sz="4100" b="1">
                <a:solidFill>
                  <a:schemeClr val="tx2"/>
                </a:solidFill>
                <a:latin typeface="Century Gothic" pitchFamily="34" charset="0"/>
              </a:defRPr>
            </a:lvl4pPr>
            <a:lvl5pPr algn="l" rtl="0" eaLnBrk="0" fontAlgn="base" hangingPunct="0">
              <a:spcBef>
                <a:spcPct val="0"/>
              </a:spcBef>
              <a:spcAft>
                <a:spcPct val="0"/>
              </a:spcAft>
              <a:defRPr sz="4100" b="1">
                <a:solidFill>
                  <a:schemeClr val="tx2"/>
                </a:solidFill>
                <a:latin typeface="Century Gothic" pitchFamily="34" charset="0"/>
              </a:defRPr>
            </a:lvl5pPr>
            <a:lvl6pPr marL="457200" algn="l" rtl="0" fontAlgn="base">
              <a:spcBef>
                <a:spcPct val="0"/>
              </a:spcBef>
              <a:spcAft>
                <a:spcPct val="0"/>
              </a:spcAft>
              <a:defRPr sz="4100" b="1">
                <a:solidFill>
                  <a:schemeClr val="tx2"/>
                </a:solidFill>
                <a:latin typeface="Century Gothic" pitchFamily="34" charset="0"/>
              </a:defRPr>
            </a:lvl6pPr>
            <a:lvl7pPr marL="914400" algn="l" rtl="0" fontAlgn="base">
              <a:spcBef>
                <a:spcPct val="0"/>
              </a:spcBef>
              <a:spcAft>
                <a:spcPct val="0"/>
              </a:spcAft>
              <a:defRPr sz="4100" b="1">
                <a:solidFill>
                  <a:schemeClr val="tx2"/>
                </a:solidFill>
                <a:latin typeface="Century Gothic" pitchFamily="34" charset="0"/>
              </a:defRPr>
            </a:lvl7pPr>
            <a:lvl8pPr marL="1371600" algn="l" rtl="0" fontAlgn="base">
              <a:spcBef>
                <a:spcPct val="0"/>
              </a:spcBef>
              <a:spcAft>
                <a:spcPct val="0"/>
              </a:spcAft>
              <a:defRPr sz="4100" b="1">
                <a:solidFill>
                  <a:schemeClr val="tx2"/>
                </a:solidFill>
                <a:latin typeface="Century Gothic" pitchFamily="34" charset="0"/>
              </a:defRPr>
            </a:lvl8pPr>
            <a:lvl9pPr marL="1828800" algn="l" rtl="0" fontAlgn="base">
              <a:spcBef>
                <a:spcPct val="0"/>
              </a:spcBef>
              <a:spcAft>
                <a:spcPct val="0"/>
              </a:spcAft>
              <a:defRPr sz="4100" b="1">
                <a:solidFill>
                  <a:schemeClr val="tx2"/>
                </a:solidFill>
                <a:latin typeface="Century Gothic" pitchFamily="34" charset="0"/>
              </a:defRPr>
            </a:lvl9pPr>
            <a:extLst/>
          </a:lstStyle>
          <a:p>
            <a:pPr eaLnBrk="1" hangingPunct="1">
              <a:defRPr/>
            </a:pPr>
            <a:endParaRPr kumimoji="0" lang="en-US" sz="2800" dirty="0" smtClean="0">
              <a:solidFill>
                <a:srgbClr val="1F497D">
                  <a:lumMod val="60000"/>
                  <a:lumOff val="40000"/>
                </a:srgbClr>
              </a:solidFill>
              <a:ea typeface="華康儷中黑" pitchFamily="49" charset="-120"/>
            </a:endParaRPr>
          </a:p>
        </p:txBody>
      </p:sp>
      <p:sp>
        <p:nvSpPr>
          <p:cNvPr id="12" name="TextBox 11"/>
          <p:cNvSpPr txBox="1"/>
          <p:nvPr/>
        </p:nvSpPr>
        <p:spPr>
          <a:xfrm>
            <a:off x="3121025" y="5629275"/>
            <a:ext cx="6022975" cy="1200150"/>
          </a:xfrm>
          <a:prstGeom prst="rect">
            <a:avLst/>
          </a:prstGeom>
          <a:solidFill>
            <a:schemeClr val="tx1">
              <a:lumMod val="95000"/>
              <a:lumOff val="5000"/>
            </a:schemeClr>
          </a:solid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kumimoji="0" lang="zh-TW" altLang="en-US" dirty="0" smtClean="0">
                <a:solidFill>
                  <a:prstClr val="white"/>
                </a:solidFill>
                <a:latin typeface="Calibri" pitchFamily="34" charset="0"/>
                <a:ea typeface="華康儷中黑" pitchFamily="49" charset="-120"/>
              </a:rPr>
              <a:t>等壓狀態的</a:t>
            </a:r>
            <a:r>
              <a:rPr kumimoji="0" lang="en-US" altLang="zh-TW" dirty="0" smtClean="0">
                <a:solidFill>
                  <a:prstClr val="white"/>
                </a:solidFill>
                <a:latin typeface="Calibri" pitchFamily="34" charset="0"/>
                <a:ea typeface="華康儷中黑" pitchFamily="49" charset="-120"/>
              </a:rPr>
              <a:t>OPC-3</a:t>
            </a:r>
            <a:r>
              <a:rPr kumimoji="0" lang="en-US" altLang="zh-TW" sz="1600" dirty="0" smtClean="0">
                <a:solidFill>
                  <a:prstClr val="white"/>
                </a:solidFill>
                <a:latin typeface="Calibri" pitchFamily="34" charset="0"/>
                <a:ea typeface="華康儷中黑" pitchFamily="49" charset="-120"/>
                <a:cs typeface="Tahoma" charset="0"/>
              </a:rPr>
              <a:t>®</a:t>
            </a:r>
            <a:r>
              <a:rPr kumimoji="0" lang="zh-TW" altLang="en-US" dirty="0" smtClean="0">
                <a:solidFill>
                  <a:prstClr val="white"/>
                </a:solidFill>
                <a:latin typeface="Calibri" pitchFamily="34" charset="0"/>
                <a:ea typeface="華康儷中黑" pitchFamily="49" charset="-120"/>
              </a:rPr>
              <a:t>生物類黃酮的抗氧化生物利用率較高</a:t>
            </a:r>
            <a:endParaRPr kumimoji="0" lang="en-US" dirty="0" smtClean="0">
              <a:solidFill>
                <a:prstClr val="white"/>
              </a:solidFill>
              <a:latin typeface="Calibri" pitchFamily="34" charset="0"/>
              <a:ea typeface="華康儷中黑" pitchFamily="49" charset="-120"/>
            </a:endParaRPr>
          </a:p>
          <a:p>
            <a:pPr algn="r" eaLnBrk="1" hangingPunct="1">
              <a:defRPr/>
            </a:pPr>
            <a:r>
              <a:rPr kumimoji="0" lang="en-US" b="1" dirty="0" smtClean="0">
                <a:solidFill>
                  <a:prstClr val="white"/>
                </a:solidFill>
                <a:latin typeface="Calibri" pitchFamily="34" charset="0"/>
                <a:ea typeface="華康儷中黑" pitchFamily="49" charset="-120"/>
              </a:rPr>
              <a:t>Accelerated </a:t>
            </a:r>
            <a:r>
              <a:rPr kumimoji="0" lang="en-US" b="1" dirty="0">
                <a:solidFill>
                  <a:prstClr val="white"/>
                </a:solidFill>
                <a:latin typeface="Calibri" pitchFamily="34" charset="0"/>
                <a:ea typeface="華康儷中黑" pitchFamily="49" charset="-120"/>
              </a:rPr>
              <a:t>antioxidant bioavailability of OPC-3</a:t>
            </a:r>
            <a:r>
              <a:rPr kumimoji="0" lang="en-US" sz="1600" b="1" dirty="0">
                <a:solidFill>
                  <a:prstClr val="white"/>
                </a:solidFill>
                <a:latin typeface="Calibri" pitchFamily="34" charset="0"/>
                <a:ea typeface="華康儷中黑" pitchFamily="49" charset="-120"/>
                <a:cs typeface="Tahoma" charset="0"/>
              </a:rPr>
              <a:t>®</a:t>
            </a:r>
            <a:r>
              <a:rPr kumimoji="0" lang="en-US" sz="1200" b="1" dirty="0">
                <a:solidFill>
                  <a:prstClr val="white"/>
                </a:solidFill>
                <a:latin typeface="Calibri" pitchFamily="34" charset="0"/>
                <a:ea typeface="華康儷中黑" pitchFamily="49" charset="-120"/>
                <a:cs typeface="Tahoma" charset="0"/>
              </a:rPr>
              <a:t> </a:t>
            </a:r>
            <a:r>
              <a:rPr kumimoji="0" lang="en-US" b="1" dirty="0" err="1">
                <a:solidFill>
                  <a:prstClr val="white"/>
                </a:solidFill>
                <a:latin typeface="Calibri" pitchFamily="34" charset="0"/>
                <a:ea typeface="華康儷中黑" pitchFamily="49" charset="-120"/>
              </a:rPr>
              <a:t>bioflavonoids</a:t>
            </a:r>
            <a:r>
              <a:rPr kumimoji="0" lang="en-US" b="1" dirty="0">
                <a:solidFill>
                  <a:prstClr val="white"/>
                </a:solidFill>
                <a:latin typeface="Calibri" pitchFamily="34" charset="0"/>
                <a:ea typeface="華康儷中黑" pitchFamily="49" charset="-120"/>
              </a:rPr>
              <a:t> administered as isotonic solution</a:t>
            </a:r>
            <a:br>
              <a:rPr kumimoji="0" lang="en-US" b="1" dirty="0">
                <a:solidFill>
                  <a:prstClr val="white"/>
                </a:solidFill>
                <a:latin typeface="Calibri" pitchFamily="34" charset="0"/>
                <a:ea typeface="華康儷中黑" pitchFamily="49" charset="-120"/>
              </a:rPr>
            </a:br>
            <a:r>
              <a:rPr kumimoji="0" lang="en-US" sz="1400" b="1" dirty="0" err="1">
                <a:solidFill>
                  <a:prstClr val="white"/>
                </a:solidFill>
                <a:latin typeface="Calibri" pitchFamily="34" charset="0"/>
                <a:ea typeface="華康儷中黑" pitchFamily="49" charset="-120"/>
              </a:rPr>
              <a:t>Cesarone</a:t>
            </a:r>
            <a:r>
              <a:rPr kumimoji="0" lang="en-US" sz="1400" b="1" dirty="0">
                <a:solidFill>
                  <a:prstClr val="white"/>
                </a:solidFill>
                <a:latin typeface="Calibri" pitchFamily="34" charset="0"/>
                <a:ea typeface="華康儷中黑" pitchFamily="49" charset="-120"/>
              </a:rPr>
              <a:t> et al. </a:t>
            </a:r>
            <a:r>
              <a:rPr kumimoji="0" lang="en-US" sz="1400" b="1" dirty="0" err="1">
                <a:solidFill>
                  <a:prstClr val="white"/>
                </a:solidFill>
                <a:latin typeface="Calibri" pitchFamily="34" charset="0"/>
                <a:ea typeface="華康儷中黑" pitchFamily="49" charset="-120"/>
              </a:rPr>
              <a:t>Phytotherapy</a:t>
            </a:r>
            <a:r>
              <a:rPr kumimoji="0" lang="en-US" sz="1400" b="1" dirty="0">
                <a:solidFill>
                  <a:prstClr val="white"/>
                </a:solidFill>
                <a:latin typeface="Calibri" pitchFamily="34" charset="0"/>
                <a:ea typeface="華康儷中黑" pitchFamily="49" charset="-120"/>
              </a:rPr>
              <a:t> Research 23, 775-777(2009)</a:t>
            </a:r>
            <a:r>
              <a:rPr kumimoji="0" lang="en-US" dirty="0">
                <a:solidFill>
                  <a:prstClr val="black"/>
                </a:solidFill>
                <a:latin typeface="Calibri" pitchFamily="34" charset="0"/>
                <a:ea typeface="華康儷中黑" pitchFamily="49" charset="-120"/>
              </a:rPr>
              <a:t> </a:t>
            </a:r>
          </a:p>
        </p:txBody>
      </p:sp>
    </p:spTree>
    <p:extLst>
      <p:ext uri="{BB962C8B-B14F-4D97-AF65-F5344CB8AC3E}">
        <p14:creationId xmlns:p14="http://schemas.microsoft.com/office/powerpoint/2010/main" val="1667020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381000" y="1676400"/>
            <a:ext cx="7010400" cy="2514600"/>
          </a:xfrm>
        </p:spPr>
        <p:txBody>
          <a:bodyPr/>
          <a:lstStyle/>
          <a:p>
            <a:r>
              <a:rPr lang="zh-TW" altLang="en-US" sz="2800" dirty="0" smtClean="0">
                <a:ea typeface="華康儷中黑" pitchFamily="49" charset="-120"/>
              </a:rPr>
              <a:t>服用</a:t>
            </a:r>
            <a:r>
              <a:rPr lang="en-US" altLang="zh-TW" sz="2800" dirty="0" err="1" smtClean="0">
                <a:ea typeface="華康儷中黑" pitchFamily="49" charset="-120"/>
              </a:rPr>
              <a:t>Isotonix</a:t>
            </a:r>
            <a:r>
              <a:rPr lang="en-US" altLang="zh-TW" sz="2800" dirty="0" smtClean="0">
                <a:ea typeface="華康儷中黑" pitchFamily="49" charset="-120"/>
              </a:rPr>
              <a:t> OPC-3®</a:t>
            </a:r>
            <a:r>
              <a:rPr lang="zh-TW" altLang="en-US" sz="2800" dirty="0" smtClean="0">
                <a:ea typeface="華康儷中黑" pitchFamily="49" charset="-120"/>
              </a:rPr>
              <a:t>後，血漿氧化壓力大幅降低</a:t>
            </a:r>
            <a:r>
              <a:rPr lang="en-US" altLang="zh-TW" sz="2800" dirty="0" smtClean="0">
                <a:ea typeface="華康儷中黑" pitchFamily="49" charset="-120"/>
              </a:rPr>
              <a:t>10.1% </a:t>
            </a:r>
          </a:p>
          <a:p>
            <a:r>
              <a:rPr lang="zh-TW" altLang="en-US" sz="2800" dirty="0" smtClean="0">
                <a:ea typeface="華康儷中黑" pitchFamily="49" charset="-120"/>
              </a:rPr>
              <a:t>所有主要心血管健康風險因素均有改善，血壓、膽固醇及空腹血糖水平均降低</a:t>
            </a:r>
            <a:r>
              <a:rPr lang="en-US" altLang="zh-TW" sz="2800" dirty="0" smtClean="0">
                <a:ea typeface="華康儷中黑" pitchFamily="49" charset="-120"/>
              </a:rPr>
              <a:t> </a:t>
            </a:r>
          </a:p>
        </p:txBody>
      </p:sp>
      <p:sp>
        <p:nvSpPr>
          <p:cNvPr id="48131" name="Rectangle 2"/>
          <p:cNvSpPr txBox="1">
            <a:spLocks noChangeArrowheads="1"/>
          </p:cNvSpPr>
          <p:nvPr/>
        </p:nvSpPr>
        <p:spPr bwMode="auto">
          <a:xfrm>
            <a:off x="457200"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3600">
                <a:solidFill>
                  <a:srgbClr val="FFFFFF"/>
                </a:solidFill>
                <a:ea typeface="華康儷中黑" pitchFamily="49" charset="-120"/>
              </a:rPr>
              <a:t>結果</a:t>
            </a:r>
            <a:r>
              <a:rPr kumimoji="0" lang="en-US" altLang="zh-TW">
                <a:solidFill>
                  <a:srgbClr val="FFFFFF"/>
                </a:solidFill>
                <a:ea typeface="華康儷中黑" pitchFamily="49" charset="-120"/>
              </a:rPr>
              <a:t/>
            </a:r>
            <a:br>
              <a:rPr kumimoji="0" lang="en-US" altLang="zh-TW">
                <a:solidFill>
                  <a:srgbClr val="FFFFFF"/>
                </a:solidFill>
                <a:ea typeface="華康儷中黑" pitchFamily="49" charset="-120"/>
              </a:rPr>
            </a:br>
            <a:r>
              <a:rPr kumimoji="0" lang="en-US" altLang="zh-TW">
                <a:solidFill>
                  <a:srgbClr val="FFFFFF"/>
                </a:solidFill>
                <a:ea typeface="華康儷中黑" pitchFamily="49" charset="-120"/>
              </a:rPr>
              <a:t>The Results</a:t>
            </a:r>
          </a:p>
        </p:txBody>
      </p:sp>
      <p:sp>
        <p:nvSpPr>
          <p:cNvPr id="48132" name="Content Placeholder 1"/>
          <p:cNvSpPr txBox="1">
            <a:spLocks/>
          </p:cNvSpPr>
          <p:nvPr/>
        </p:nvSpPr>
        <p:spPr bwMode="auto">
          <a:xfrm>
            <a:off x="381000" y="3810000"/>
            <a:ext cx="708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r>
              <a:rPr kumimoji="0" lang="en-US" altLang="zh-TW" sz="2600" dirty="0">
                <a:solidFill>
                  <a:prstClr val="white"/>
                </a:solidFill>
                <a:ea typeface="華康儷中黑" pitchFamily="49" charset="-120"/>
              </a:rPr>
              <a:t>Plasma oxidative stress status was significantly lowered by 10.1% with </a:t>
            </a:r>
            <a:r>
              <a:rPr kumimoji="0" lang="en-US" altLang="zh-TW" sz="2600" dirty="0" err="1">
                <a:solidFill>
                  <a:prstClr val="white"/>
                </a:solidFill>
                <a:ea typeface="華康儷中黑" pitchFamily="49" charset="-120"/>
              </a:rPr>
              <a:t>Isotonix</a:t>
            </a:r>
            <a:r>
              <a:rPr kumimoji="0" lang="en-US" altLang="zh-TW" sz="2600" dirty="0">
                <a:solidFill>
                  <a:prstClr val="white"/>
                </a:solidFill>
                <a:ea typeface="華康儷中黑" pitchFamily="49" charset="-120"/>
              </a:rPr>
              <a:t> OPC-3</a:t>
            </a:r>
            <a:r>
              <a:rPr kumimoji="0" lang="en-US" altLang="zh-TW" sz="2600" baseline="30000" dirty="0">
                <a:solidFill>
                  <a:prstClr val="white"/>
                </a:solidFill>
                <a:ea typeface="華康儷中黑" pitchFamily="49" charset="-120"/>
              </a:rPr>
              <a:t> ®</a:t>
            </a:r>
            <a:endParaRPr kumimoji="0" lang="en-US" altLang="zh-TW" sz="2600" dirty="0">
              <a:solidFill>
                <a:prstClr val="white"/>
              </a:solidFill>
              <a:ea typeface="華康儷中黑" pitchFamily="49" charset="-120"/>
            </a:endParaRPr>
          </a:p>
          <a:p>
            <a:r>
              <a:rPr kumimoji="0" lang="en-US" altLang="zh-TW" sz="2600" dirty="0">
                <a:solidFill>
                  <a:prstClr val="white"/>
                </a:solidFill>
                <a:ea typeface="華康儷中黑" pitchFamily="49" charset="-120"/>
              </a:rPr>
              <a:t>All major cardiovascular risk factors were improved with blood pressure, total cholesterol, and fasting blood glucose lowered</a:t>
            </a:r>
          </a:p>
        </p:txBody>
      </p:sp>
    </p:spTree>
    <p:extLst>
      <p:ext uri="{BB962C8B-B14F-4D97-AF65-F5344CB8AC3E}">
        <p14:creationId xmlns:p14="http://schemas.microsoft.com/office/powerpoint/2010/main" val="3454745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57200" y="381000"/>
            <a:ext cx="8229600" cy="1143000"/>
          </a:xfrm>
        </p:spPr>
        <p:txBody>
          <a:bodyPr>
            <a:noAutofit/>
          </a:bodyPr>
          <a:lstStyle/>
          <a:p>
            <a:pPr>
              <a:defRPr/>
            </a:pPr>
            <a:r>
              <a:rPr lang="zh-TW" altLang="en-US" sz="3200" b="1" dirty="0" smtClean="0">
                <a:latin typeface="+mj-ea"/>
                <a:ea typeface="+mj-ea"/>
                <a:cs typeface="+mj-cs"/>
              </a:rPr>
              <a:t>標準等滲溶液</a:t>
            </a:r>
            <a:r>
              <a:rPr lang="en-US" sz="3200" dirty="0" smtClean="0">
                <a:latin typeface="+mn-lt"/>
                <a:ea typeface="+mj-ea"/>
                <a:cs typeface="+mj-cs"/>
              </a:rPr>
              <a:t/>
            </a:r>
            <a:br>
              <a:rPr lang="en-US" sz="3200" dirty="0" smtClean="0">
                <a:latin typeface="+mn-lt"/>
                <a:ea typeface="+mj-ea"/>
                <a:cs typeface="+mj-cs"/>
              </a:rPr>
            </a:br>
            <a:r>
              <a:rPr lang="en-US" sz="3200" dirty="0" smtClean="0">
                <a:latin typeface="+mn-lt"/>
                <a:ea typeface="+mj-ea"/>
                <a:cs typeface="+mj-cs"/>
              </a:rPr>
              <a:t>Standard Isotonic Solution </a:t>
            </a:r>
            <a:r>
              <a:rPr lang="en-US" dirty="0" smtClean="0">
                <a:latin typeface="+mn-lt"/>
                <a:ea typeface="+mj-ea"/>
                <a:cs typeface="+mj-cs"/>
              </a:rPr>
              <a:t/>
            </a:r>
            <a:br>
              <a:rPr lang="en-US" dirty="0" smtClean="0">
                <a:latin typeface="+mn-lt"/>
                <a:ea typeface="+mj-ea"/>
                <a:cs typeface="+mj-cs"/>
              </a:rPr>
            </a:br>
            <a:r>
              <a:rPr lang="en-US" sz="2400" dirty="0" smtClean="0">
                <a:latin typeface="+mn-lt"/>
                <a:ea typeface="+mj-ea"/>
                <a:cs typeface="+mj-cs"/>
              </a:rPr>
              <a:t>275-310 </a:t>
            </a:r>
            <a:r>
              <a:rPr lang="en-US" sz="2400" dirty="0" err="1" smtClean="0">
                <a:latin typeface="+mn-lt"/>
                <a:ea typeface="+mj-ea"/>
                <a:cs typeface="+mj-cs"/>
              </a:rPr>
              <a:t>milliosmoles</a:t>
            </a:r>
            <a:r>
              <a:rPr lang="en-US" sz="2400" dirty="0" smtClean="0">
                <a:latin typeface="+mn-lt"/>
                <a:ea typeface="+mj-ea"/>
                <a:cs typeface="+mj-cs"/>
              </a:rPr>
              <a:t>/kg</a:t>
            </a:r>
          </a:p>
        </p:txBody>
      </p:sp>
      <p:sp>
        <p:nvSpPr>
          <p:cNvPr id="6147" name="Content Placeholder 4"/>
          <p:cNvSpPr>
            <a:spLocks noGrp="1"/>
          </p:cNvSpPr>
          <p:nvPr>
            <p:ph sz="half" idx="1"/>
          </p:nvPr>
        </p:nvSpPr>
        <p:spPr>
          <a:xfrm>
            <a:off x="457200" y="1874838"/>
            <a:ext cx="4038600" cy="4525962"/>
          </a:xfrm>
        </p:spPr>
        <p:txBody>
          <a:bodyPr>
            <a:normAutofit fontScale="77500" lnSpcReduction="20000"/>
          </a:bodyPr>
          <a:lstStyle/>
          <a:p>
            <a:pPr>
              <a:defRPr/>
            </a:pPr>
            <a:r>
              <a:rPr lang="en-US" b="1" dirty="0" smtClean="0">
                <a:ea typeface="+mn-ea"/>
                <a:cs typeface="+mn-cs"/>
              </a:rPr>
              <a:t>Ultra OPC-3:</a:t>
            </a:r>
          </a:p>
          <a:p>
            <a:pPr lvl="1">
              <a:defRPr/>
            </a:pPr>
            <a:r>
              <a:rPr lang="en-US" sz="2800" b="1" dirty="0" smtClean="0">
                <a:solidFill>
                  <a:srgbClr val="FFFF00"/>
                </a:solidFill>
                <a:ea typeface="+mn-ea"/>
              </a:rPr>
              <a:t>Fail:</a:t>
            </a:r>
            <a:r>
              <a:rPr lang="en-US" sz="2800" dirty="0" smtClean="0">
                <a:solidFill>
                  <a:srgbClr val="FFFF00"/>
                </a:solidFill>
                <a:ea typeface="+mn-ea"/>
              </a:rPr>
              <a:t> </a:t>
            </a:r>
            <a:r>
              <a:rPr lang="en-US" sz="2800" dirty="0" smtClean="0">
                <a:ea typeface="+mn-ea"/>
              </a:rPr>
              <a:t>345 m0smol/Kg</a:t>
            </a:r>
          </a:p>
          <a:p>
            <a:pPr lvl="1">
              <a:defRPr/>
            </a:pPr>
            <a:r>
              <a:rPr lang="en-US" sz="2800" dirty="0" smtClean="0">
                <a:ea typeface="+mn-ea"/>
              </a:rPr>
              <a:t>Hypertonic</a:t>
            </a:r>
          </a:p>
          <a:p>
            <a:pPr lvl="1">
              <a:defRPr/>
            </a:pPr>
            <a:endParaRPr lang="en-US" sz="1100" b="1" dirty="0" smtClean="0">
              <a:ea typeface="+mn-ea"/>
            </a:endParaRPr>
          </a:p>
          <a:p>
            <a:pPr>
              <a:defRPr/>
            </a:pPr>
            <a:r>
              <a:rPr lang="en-US" b="1" dirty="0" smtClean="0">
                <a:ea typeface="+mn-ea"/>
                <a:cs typeface="+mn-cs"/>
              </a:rPr>
              <a:t>Ultimate OPC:</a:t>
            </a:r>
          </a:p>
          <a:p>
            <a:pPr lvl="1">
              <a:defRPr/>
            </a:pPr>
            <a:r>
              <a:rPr lang="en-US" sz="2800" b="1" dirty="0">
                <a:solidFill>
                  <a:srgbClr val="FFFF00"/>
                </a:solidFill>
                <a:ea typeface="+mn-ea"/>
              </a:rPr>
              <a:t>Fail: </a:t>
            </a:r>
            <a:r>
              <a:rPr lang="en-US" sz="2800" dirty="0" smtClean="0">
                <a:ea typeface="+mn-ea"/>
              </a:rPr>
              <a:t>405 m0smol/Kg</a:t>
            </a:r>
          </a:p>
          <a:p>
            <a:pPr lvl="1">
              <a:defRPr/>
            </a:pPr>
            <a:r>
              <a:rPr lang="en-US" sz="2800" dirty="0" smtClean="0">
                <a:ea typeface="+mn-ea"/>
              </a:rPr>
              <a:t>Hypertonic</a:t>
            </a:r>
          </a:p>
          <a:p>
            <a:pPr lvl="1">
              <a:defRPr/>
            </a:pPr>
            <a:endParaRPr lang="en-US" sz="1200" dirty="0" smtClean="0">
              <a:ea typeface="+mn-ea"/>
            </a:endParaRPr>
          </a:p>
          <a:p>
            <a:pPr>
              <a:defRPr/>
            </a:pPr>
            <a:r>
              <a:rPr lang="en-US" b="1" dirty="0" smtClean="0">
                <a:ea typeface="+mn-ea"/>
                <a:cs typeface="+mn-cs"/>
              </a:rPr>
              <a:t>Total OPC Powder:</a:t>
            </a:r>
          </a:p>
          <a:p>
            <a:pPr lvl="1">
              <a:defRPr/>
            </a:pPr>
            <a:r>
              <a:rPr lang="en-US" sz="2800" b="1" dirty="0">
                <a:solidFill>
                  <a:srgbClr val="FFFF00"/>
                </a:solidFill>
                <a:ea typeface="+mn-ea"/>
              </a:rPr>
              <a:t>Fail: </a:t>
            </a:r>
            <a:r>
              <a:rPr lang="en-US" sz="2800" dirty="0" smtClean="0">
                <a:ea typeface="+mn-ea"/>
              </a:rPr>
              <a:t>66 m0smol/Kg</a:t>
            </a:r>
          </a:p>
          <a:p>
            <a:pPr lvl="1">
              <a:defRPr/>
            </a:pPr>
            <a:r>
              <a:rPr lang="en-US" sz="2800" dirty="0" smtClean="0">
                <a:ea typeface="+mn-ea"/>
              </a:rPr>
              <a:t>Hypotonic</a:t>
            </a:r>
          </a:p>
          <a:p>
            <a:pPr lvl="1">
              <a:defRPr/>
            </a:pPr>
            <a:endParaRPr lang="en-US" sz="1200" dirty="0" smtClean="0">
              <a:ea typeface="+mn-ea"/>
            </a:endParaRPr>
          </a:p>
          <a:p>
            <a:pPr>
              <a:defRPr/>
            </a:pPr>
            <a:r>
              <a:rPr lang="en-US" sz="2900" b="1" dirty="0" smtClean="0">
                <a:ea typeface="+mn-ea"/>
                <a:cs typeface="+mn-cs"/>
              </a:rPr>
              <a:t>Power OPC:</a:t>
            </a:r>
          </a:p>
          <a:p>
            <a:pPr lvl="1">
              <a:defRPr/>
            </a:pPr>
            <a:r>
              <a:rPr lang="en-US" sz="2900" b="1" dirty="0">
                <a:solidFill>
                  <a:srgbClr val="FFFF00"/>
                </a:solidFill>
                <a:ea typeface="+mn-ea"/>
              </a:rPr>
              <a:t>Fail: </a:t>
            </a:r>
            <a:r>
              <a:rPr lang="en-US" sz="2900" dirty="0" smtClean="0">
                <a:ea typeface="+mn-ea"/>
              </a:rPr>
              <a:t>369 m0smol/Kg</a:t>
            </a:r>
          </a:p>
          <a:p>
            <a:pPr lvl="1">
              <a:defRPr/>
            </a:pPr>
            <a:r>
              <a:rPr lang="en-US" sz="2900" dirty="0" smtClean="0">
                <a:ea typeface="+mn-ea"/>
              </a:rPr>
              <a:t>Hypertonic</a:t>
            </a:r>
          </a:p>
          <a:p>
            <a:pPr lvl="1">
              <a:buFont typeface="Verdana" pitchFamily="34" charset="0"/>
              <a:buNone/>
              <a:defRPr/>
            </a:pPr>
            <a:endParaRPr lang="en-US" dirty="0" smtClean="0">
              <a:ea typeface="+mn-ea"/>
            </a:endParaRPr>
          </a:p>
        </p:txBody>
      </p:sp>
      <p:sp>
        <p:nvSpPr>
          <p:cNvPr id="11268" name="Content Placeholder 6"/>
          <p:cNvSpPr>
            <a:spLocks noGrp="1"/>
          </p:cNvSpPr>
          <p:nvPr>
            <p:ph sz="half" idx="2"/>
          </p:nvPr>
        </p:nvSpPr>
        <p:spPr>
          <a:xfrm>
            <a:off x="4648200" y="1874838"/>
            <a:ext cx="4038600" cy="4525962"/>
          </a:xfrm>
        </p:spPr>
        <p:txBody>
          <a:bodyPr/>
          <a:lstStyle/>
          <a:p>
            <a:pPr>
              <a:defRPr/>
            </a:pPr>
            <a:r>
              <a:rPr lang="en-US" sz="2000" b="1" dirty="0" err="1">
                <a:latin typeface="Century Gothic" charset="0"/>
              </a:rPr>
              <a:t>OPCXtra</a:t>
            </a:r>
            <a:r>
              <a:rPr lang="en-US" sz="2000" b="1" dirty="0">
                <a:latin typeface="Century Gothic" charset="0"/>
              </a:rPr>
              <a:t>:</a:t>
            </a:r>
          </a:p>
          <a:p>
            <a:pPr lvl="1">
              <a:defRPr/>
            </a:pPr>
            <a:r>
              <a:rPr lang="en-US" sz="2000" b="1" dirty="0">
                <a:solidFill>
                  <a:srgbClr val="FFFF00"/>
                </a:solidFill>
                <a:latin typeface="Century Gothic" charset="0"/>
              </a:rPr>
              <a:t>Fail: </a:t>
            </a:r>
            <a:r>
              <a:rPr lang="en-US" sz="2200" dirty="0">
                <a:ea typeface="+mn-ea"/>
              </a:rPr>
              <a:t>171 m0smol/Kg</a:t>
            </a:r>
          </a:p>
          <a:p>
            <a:pPr lvl="1">
              <a:lnSpc>
                <a:spcPct val="80000"/>
              </a:lnSpc>
              <a:defRPr/>
            </a:pPr>
            <a:r>
              <a:rPr lang="en-US" sz="2200" dirty="0">
                <a:ea typeface="+mn-ea"/>
              </a:rPr>
              <a:t>Hypotonic</a:t>
            </a:r>
          </a:p>
          <a:p>
            <a:pPr lvl="1">
              <a:defRPr/>
            </a:pPr>
            <a:endParaRPr lang="en-US" sz="900" dirty="0">
              <a:latin typeface="Century Gothic" charset="0"/>
            </a:endParaRPr>
          </a:p>
          <a:p>
            <a:pPr>
              <a:defRPr/>
            </a:pPr>
            <a:r>
              <a:rPr lang="en-US" sz="2000" b="1" dirty="0">
                <a:latin typeface="Century Gothic" charset="0"/>
              </a:rPr>
              <a:t>Super OPC-7:</a:t>
            </a:r>
          </a:p>
          <a:p>
            <a:pPr lvl="1">
              <a:defRPr/>
            </a:pPr>
            <a:r>
              <a:rPr lang="en-US" sz="2000" b="1" dirty="0">
                <a:solidFill>
                  <a:srgbClr val="FFFF00"/>
                </a:solidFill>
                <a:latin typeface="Century Gothic" charset="0"/>
              </a:rPr>
              <a:t>Fail:</a:t>
            </a:r>
            <a:r>
              <a:rPr lang="en-US" sz="2000" b="1" dirty="0">
                <a:latin typeface="Century Gothic" charset="0"/>
              </a:rPr>
              <a:t> </a:t>
            </a:r>
            <a:r>
              <a:rPr lang="en-US" sz="2200" dirty="0">
                <a:ea typeface="+mn-ea"/>
              </a:rPr>
              <a:t>183 m0smol/Kg</a:t>
            </a:r>
          </a:p>
          <a:p>
            <a:pPr lvl="1">
              <a:lnSpc>
                <a:spcPct val="80000"/>
              </a:lnSpc>
              <a:defRPr/>
            </a:pPr>
            <a:r>
              <a:rPr lang="en-US" sz="2200" dirty="0">
                <a:ea typeface="+mn-ea"/>
              </a:rPr>
              <a:t>Hypotonic</a:t>
            </a:r>
          </a:p>
          <a:p>
            <a:pPr lvl="1">
              <a:defRPr/>
            </a:pPr>
            <a:endParaRPr lang="en-US" sz="900" dirty="0">
              <a:latin typeface="Century Gothic" charset="0"/>
            </a:endParaRPr>
          </a:p>
          <a:p>
            <a:pPr>
              <a:defRPr/>
            </a:pPr>
            <a:r>
              <a:rPr lang="en-US" sz="2000" b="1" dirty="0">
                <a:latin typeface="Century Gothic" charset="0"/>
              </a:rPr>
              <a:t>OPC-10:</a:t>
            </a:r>
          </a:p>
          <a:p>
            <a:pPr lvl="1">
              <a:defRPr/>
            </a:pPr>
            <a:r>
              <a:rPr lang="en-US" sz="2000" b="1" dirty="0">
                <a:solidFill>
                  <a:srgbClr val="FFFF00"/>
                </a:solidFill>
                <a:latin typeface="Century Gothic" charset="0"/>
              </a:rPr>
              <a:t>Fail:</a:t>
            </a:r>
            <a:r>
              <a:rPr lang="en-US" sz="2000" b="1" dirty="0">
                <a:latin typeface="Century Gothic" charset="0"/>
              </a:rPr>
              <a:t> </a:t>
            </a:r>
            <a:r>
              <a:rPr lang="en-US" sz="2200" dirty="0">
                <a:ea typeface="+mn-ea"/>
              </a:rPr>
              <a:t>120 m0smol/Kg</a:t>
            </a:r>
          </a:p>
          <a:p>
            <a:pPr lvl="1">
              <a:lnSpc>
                <a:spcPct val="80000"/>
              </a:lnSpc>
              <a:defRPr/>
            </a:pPr>
            <a:r>
              <a:rPr lang="en-US" sz="2200" dirty="0">
                <a:ea typeface="+mn-ea"/>
              </a:rPr>
              <a:t>Hypotonic</a:t>
            </a:r>
          </a:p>
          <a:p>
            <a:pPr lvl="1">
              <a:buFont typeface="Verdana" charset="0"/>
              <a:buNone/>
              <a:defRPr/>
            </a:pPr>
            <a:endParaRPr lang="en-US" dirty="0">
              <a:latin typeface="Century Gothic" charset="0"/>
            </a:endParaRPr>
          </a:p>
        </p:txBody>
      </p:sp>
    </p:spTree>
    <p:extLst>
      <p:ext uri="{BB962C8B-B14F-4D97-AF65-F5344CB8AC3E}">
        <p14:creationId xmlns:p14="http://schemas.microsoft.com/office/powerpoint/2010/main" val="21536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81000" y="76200"/>
            <a:ext cx="3886200" cy="1143000"/>
          </a:xfrm>
        </p:spPr>
        <p:txBody>
          <a:bodyPr/>
          <a:lstStyle/>
          <a:p>
            <a:pPr algn="l" eaLnBrk="1" hangingPunct="1"/>
            <a:r>
              <a:rPr lang="zh-TW" altLang="en-US" b="1" dirty="0" smtClean="0"/>
              <a:t>簡歷</a:t>
            </a:r>
          </a:p>
        </p:txBody>
      </p:sp>
      <p:sp>
        <p:nvSpPr>
          <p:cNvPr id="6" name="Rectangle 3"/>
          <p:cNvSpPr txBox="1">
            <a:spLocks noChangeArrowheads="1"/>
          </p:cNvSpPr>
          <p:nvPr/>
        </p:nvSpPr>
        <p:spPr bwMode="auto">
          <a:xfrm>
            <a:off x="304800" y="1120775"/>
            <a:ext cx="4419600" cy="5105400"/>
          </a:xfrm>
          <a:prstGeom prst="rect">
            <a:avLst/>
          </a:prstGeom>
          <a:noFill/>
          <a:ln w="9525">
            <a:noFill/>
            <a:miter lim="800000"/>
            <a:headEnd/>
            <a:tailEnd/>
          </a:ln>
        </p:spPr>
        <p:txBody>
          <a:bodyPr/>
          <a:lstStyle/>
          <a:p>
            <a:pPr marL="342900" indent="-342900" eaLnBrk="0" fontAlgn="auto" hangingPunct="0">
              <a:spcBef>
                <a:spcPct val="20000"/>
              </a:spcBef>
              <a:spcAft>
                <a:spcPts val="0"/>
              </a:spcAft>
              <a:buFontTx/>
              <a:buChar char="•"/>
              <a:defRPr/>
            </a:pPr>
            <a:r>
              <a:rPr kumimoji="0" lang="zh-TW" altLang="zh-TW" sz="2000" b="1" dirty="0">
                <a:solidFill>
                  <a:prstClr val="white"/>
                </a:solidFill>
                <a:latin typeface="Calibri"/>
                <a:ea typeface="華康儷中黑" panose="020B0509000000000000" pitchFamily="49" charset="-120"/>
              </a:rPr>
              <a:t>畢業於台灣大學，主修醫事技術</a:t>
            </a:r>
          </a:p>
          <a:p>
            <a:pPr marL="342900" indent="-342900" eaLnBrk="0" fontAlgn="auto" hangingPunct="0">
              <a:spcBef>
                <a:spcPct val="20000"/>
              </a:spcBef>
              <a:spcAft>
                <a:spcPts val="0"/>
              </a:spcAft>
              <a:buFontTx/>
              <a:buChar char="•"/>
              <a:defRPr/>
            </a:pPr>
            <a:r>
              <a:rPr kumimoji="0" lang="zh-TW" altLang="zh-TW" sz="2000" b="1" dirty="0">
                <a:solidFill>
                  <a:prstClr val="white"/>
                </a:solidFill>
                <a:latin typeface="Calibri"/>
                <a:ea typeface="華康儷中黑" panose="020B0509000000000000" pitchFamily="49" charset="-120"/>
              </a:rPr>
              <a:t>台灣合格醫檢師</a:t>
            </a:r>
          </a:p>
          <a:p>
            <a:pPr marL="342900" indent="-342900" eaLnBrk="0" fontAlgn="auto" hangingPunct="0">
              <a:spcBef>
                <a:spcPct val="20000"/>
              </a:spcBef>
              <a:spcAft>
                <a:spcPts val="0"/>
              </a:spcAft>
              <a:buFontTx/>
              <a:buChar char="•"/>
              <a:defRPr/>
            </a:pPr>
            <a:r>
              <a:rPr kumimoji="0" lang="zh-TW" altLang="zh-TW" sz="2000" b="1" dirty="0">
                <a:solidFill>
                  <a:prstClr val="white"/>
                </a:solidFill>
                <a:latin typeface="Calibri"/>
                <a:ea typeface="華康儷中黑" panose="020B0509000000000000" pitchFamily="49" charset="-120"/>
              </a:rPr>
              <a:t>香港一級醫務化驗師</a:t>
            </a:r>
          </a:p>
          <a:p>
            <a:pPr marL="342900" indent="-342900" eaLnBrk="0" fontAlgn="auto" hangingPunct="0">
              <a:spcBef>
                <a:spcPct val="20000"/>
              </a:spcBef>
              <a:spcAft>
                <a:spcPts val="0"/>
              </a:spcAft>
              <a:buFontTx/>
              <a:buChar char="•"/>
              <a:defRPr/>
            </a:pPr>
            <a:r>
              <a:rPr kumimoji="0" lang="zh-TW" altLang="zh-TW" sz="2000" b="1" dirty="0">
                <a:solidFill>
                  <a:prstClr val="white"/>
                </a:solidFill>
                <a:latin typeface="Calibri"/>
                <a:ea typeface="華康儷中黑" panose="020B0509000000000000" pitchFamily="49" charset="-120"/>
              </a:rPr>
              <a:t>中國國家授證高級公共營養師</a:t>
            </a:r>
          </a:p>
          <a:p>
            <a:pPr marL="342900" indent="-342900" eaLnBrk="0" fontAlgn="auto" hangingPunct="0">
              <a:spcBef>
                <a:spcPct val="20000"/>
              </a:spcBef>
              <a:spcAft>
                <a:spcPts val="0"/>
              </a:spcAft>
              <a:buFontTx/>
              <a:buChar char="•"/>
              <a:defRPr/>
            </a:pPr>
            <a:r>
              <a:rPr kumimoji="0" lang="en-US" altLang="zh-TW" sz="2000" b="1" dirty="0">
                <a:solidFill>
                  <a:prstClr val="white"/>
                </a:solidFill>
                <a:latin typeface="Calibri"/>
                <a:ea typeface="華康儷中黑" panose="020B0509000000000000" pitchFamily="49" charset="-120"/>
              </a:rPr>
              <a:t>14</a:t>
            </a:r>
            <a:r>
              <a:rPr kumimoji="0" lang="zh-TW" altLang="zh-TW" sz="2000" b="1" dirty="0">
                <a:solidFill>
                  <a:prstClr val="white"/>
                </a:solidFill>
                <a:latin typeface="Calibri"/>
                <a:ea typeface="華康儷中黑" panose="020B0509000000000000" pitchFamily="49" charset="-120"/>
              </a:rPr>
              <a:t>次</a:t>
            </a:r>
            <a:r>
              <a:rPr kumimoji="0" lang="en-US" altLang="zh-TW" sz="2000" b="1" dirty="0">
                <a:solidFill>
                  <a:prstClr val="white"/>
                </a:solidFill>
                <a:latin typeface="Calibri"/>
                <a:ea typeface="華康儷中黑" panose="020B0509000000000000" pitchFamily="49" charset="-120"/>
              </a:rPr>
              <a:t>UFO</a:t>
            </a:r>
            <a:r>
              <a:rPr kumimoji="0" lang="zh-TW" altLang="zh-TW" sz="2000" b="1" dirty="0">
                <a:solidFill>
                  <a:prstClr val="white"/>
                </a:solidFill>
                <a:latin typeface="Calibri"/>
                <a:ea typeface="華康儷中黑" panose="020B0509000000000000" pitchFamily="49" charset="-120"/>
              </a:rPr>
              <a:t>挑戰獎</a:t>
            </a:r>
          </a:p>
          <a:p>
            <a:pPr marL="342900" indent="-342900" eaLnBrk="0" fontAlgn="auto" hangingPunct="0">
              <a:spcBef>
                <a:spcPct val="20000"/>
              </a:spcBef>
              <a:spcAft>
                <a:spcPts val="0"/>
              </a:spcAft>
              <a:buFontTx/>
              <a:buChar char="•"/>
              <a:defRPr/>
            </a:pPr>
            <a:r>
              <a:rPr kumimoji="0" lang="en-US" altLang="zh-TW" sz="2000" b="1" dirty="0">
                <a:solidFill>
                  <a:prstClr val="white"/>
                </a:solidFill>
                <a:latin typeface="Calibri"/>
                <a:ea typeface="華康儷中黑" panose="020B0509000000000000" pitchFamily="49" charset="-120"/>
              </a:rPr>
              <a:t>2</a:t>
            </a:r>
            <a:r>
              <a:rPr kumimoji="0" lang="zh-TW" altLang="zh-TW" sz="2000" b="1" dirty="0">
                <a:solidFill>
                  <a:prstClr val="white"/>
                </a:solidFill>
                <a:latin typeface="Calibri"/>
                <a:ea typeface="華康儷中黑" panose="020B0509000000000000" pitchFamily="49" charset="-120"/>
              </a:rPr>
              <a:t>次總裁挑戰獎</a:t>
            </a:r>
            <a:endParaRPr kumimoji="0" lang="en-US" altLang="zh-TW" sz="2000" b="1" dirty="0">
              <a:solidFill>
                <a:prstClr val="white"/>
              </a:solidFill>
              <a:latin typeface="Calibri"/>
              <a:ea typeface="華康儷中黑" panose="020B0509000000000000" pitchFamily="49" charset="-120"/>
            </a:endParaRPr>
          </a:p>
          <a:p>
            <a:pPr marL="342900" indent="-342900" eaLnBrk="0" fontAlgn="auto" hangingPunct="0">
              <a:spcBef>
                <a:spcPct val="20000"/>
              </a:spcBef>
              <a:spcAft>
                <a:spcPts val="0"/>
              </a:spcAft>
              <a:buFontTx/>
              <a:buChar char="•"/>
              <a:defRPr/>
            </a:pPr>
            <a:r>
              <a:rPr kumimoji="0" lang="zh-TW" altLang="en-US" sz="2000" b="1" dirty="0">
                <a:solidFill>
                  <a:prstClr val="white"/>
                </a:solidFill>
                <a:latin typeface="Calibri"/>
                <a:ea typeface="華康儷中黑" panose="020B0509000000000000" pitchFamily="49" charset="-120"/>
              </a:rPr>
              <a:t>授證訓練員</a:t>
            </a:r>
            <a:endParaRPr kumimoji="0" lang="en-US" altLang="zh-TW" sz="2000" b="1" dirty="0">
              <a:solidFill>
                <a:prstClr val="white"/>
              </a:solidFill>
              <a:latin typeface="Calibri"/>
              <a:ea typeface="華康儷中黑" panose="020B0509000000000000" pitchFamily="49" charset="-120"/>
            </a:endParaRPr>
          </a:p>
          <a:p>
            <a:pPr marL="342900" indent="-342900" eaLnBrk="0" fontAlgn="auto" hangingPunct="0">
              <a:spcBef>
                <a:spcPct val="20000"/>
              </a:spcBef>
              <a:spcAft>
                <a:spcPts val="0"/>
              </a:spcAft>
              <a:buFontTx/>
              <a:buChar char="•"/>
              <a:defRPr/>
            </a:pPr>
            <a:r>
              <a:rPr kumimoji="0" lang="zh-TW" altLang="en-US" sz="2000" b="1" dirty="0">
                <a:solidFill>
                  <a:prstClr val="white"/>
                </a:solidFill>
                <a:latin typeface="Calibri"/>
                <a:ea typeface="華康儷中黑" panose="020B0509000000000000" pitchFamily="49" charset="-120"/>
              </a:rPr>
              <a:t>香港產品訓練講員</a:t>
            </a:r>
          </a:p>
          <a:p>
            <a:pPr marL="342900" indent="-342900" eaLnBrk="0" fontAlgn="auto" hangingPunct="0">
              <a:spcBef>
                <a:spcPct val="20000"/>
              </a:spcBef>
              <a:spcAft>
                <a:spcPts val="0"/>
              </a:spcAft>
              <a:buFontTx/>
              <a:buChar char="•"/>
              <a:defRPr/>
            </a:pPr>
            <a:r>
              <a:rPr kumimoji="0" lang="zh-TW" altLang="en-US" sz="2000" b="1" dirty="0">
                <a:solidFill>
                  <a:prstClr val="white"/>
                </a:solidFill>
                <a:latin typeface="Calibri"/>
                <a:ea typeface="華康儷中黑" panose="020B0509000000000000" pitchFamily="49" charset="-120"/>
              </a:rPr>
              <a:t>策略及籌劃委員會成員</a:t>
            </a:r>
            <a:r>
              <a:rPr kumimoji="0" lang="en-US" altLang="zh-TW" sz="2000" b="1" dirty="0">
                <a:solidFill>
                  <a:prstClr val="white"/>
                </a:solidFill>
                <a:latin typeface="Calibri"/>
                <a:ea typeface="華康儷中黑" panose="020B0509000000000000" pitchFamily="49" charset="-120"/>
              </a:rPr>
              <a:t>(S&amp;P) </a:t>
            </a:r>
          </a:p>
          <a:p>
            <a:pPr marL="342900" indent="-342900" eaLnBrk="0" fontAlgn="auto" hangingPunct="0">
              <a:spcBef>
                <a:spcPct val="20000"/>
              </a:spcBef>
              <a:spcAft>
                <a:spcPts val="0"/>
              </a:spcAft>
              <a:buFontTx/>
              <a:buChar char="•"/>
              <a:defRPr/>
            </a:pPr>
            <a:r>
              <a:rPr kumimoji="0" lang="zh-TW" altLang="en-US" sz="2000" b="1" dirty="0">
                <a:solidFill>
                  <a:prstClr val="white"/>
                </a:solidFill>
                <a:latin typeface="Calibri"/>
                <a:ea typeface="華康儷中黑" panose="020B0509000000000000" pitchFamily="49" charset="-120"/>
              </a:rPr>
              <a:t>總顧問</a:t>
            </a:r>
            <a:r>
              <a:rPr kumimoji="0" lang="zh-TW" altLang="zh-TW" sz="2000" b="1" dirty="0">
                <a:solidFill>
                  <a:prstClr val="white"/>
                </a:solidFill>
                <a:latin typeface="Calibri"/>
                <a:ea typeface="華康儷中黑" panose="020B0509000000000000" pitchFamily="49" charset="-120"/>
              </a:rPr>
              <a:t>經理級經銷商</a:t>
            </a:r>
            <a:r>
              <a:rPr kumimoji="0" lang="zh-TW" altLang="en-US" sz="2000" b="1" dirty="0">
                <a:solidFill>
                  <a:prstClr val="white"/>
                </a:solidFill>
                <a:latin typeface="Calibri"/>
                <a:ea typeface="華康儷中黑" panose="020B0509000000000000" pitchFamily="49" charset="-120"/>
              </a:rPr>
              <a:t> </a:t>
            </a:r>
            <a:r>
              <a:rPr kumimoji="0" lang="en-US" altLang="zh-TW" sz="2000" b="1" dirty="0">
                <a:solidFill>
                  <a:prstClr val="white"/>
                </a:solidFill>
                <a:latin typeface="Calibri"/>
                <a:ea typeface="華康儷中黑" panose="020B0509000000000000" pitchFamily="49" charset="-120"/>
              </a:rPr>
              <a:t>(NSC)</a:t>
            </a:r>
          </a:p>
          <a:p>
            <a:pPr marL="342900" indent="-342900" eaLnBrk="0" fontAlgn="auto" hangingPunct="0">
              <a:spcBef>
                <a:spcPct val="20000"/>
              </a:spcBef>
              <a:spcAft>
                <a:spcPts val="0"/>
              </a:spcAft>
              <a:buFontTx/>
              <a:buChar char="•"/>
              <a:defRPr/>
            </a:pPr>
            <a:r>
              <a:rPr kumimoji="0" lang="zh-TW" altLang="en-US" sz="2000" dirty="0">
                <a:solidFill>
                  <a:prstClr val="white"/>
                </a:solidFill>
                <a:latin typeface="Calibri"/>
                <a:ea typeface="華康儷中黑" pitchFamily="49" charset="-120"/>
              </a:rPr>
              <a:t>四個佣金週期共賺取</a:t>
            </a:r>
            <a:r>
              <a:rPr kumimoji="0" lang="en-US" altLang="en-US" sz="2000" b="1" dirty="0">
                <a:solidFill>
                  <a:prstClr val="white"/>
                </a:solidFill>
                <a:latin typeface="Calibri"/>
                <a:ea typeface="華康儷中黑" pitchFamily="49" charset="-120"/>
              </a:rPr>
              <a:t>HK$76,600</a:t>
            </a:r>
          </a:p>
          <a:p>
            <a:pPr marL="342900" indent="-342900" eaLnBrk="0" fontAlgn="auto" hangingPunct="0">
              <a:spcBef>
                <a:spcPct val="20000"/>
              </a:spcBef>
              <a:spcAft>
                <a:spcPts val="0"/>
              </a:spcAft>
              <a:defRPr/>
            </a:pPr>
            <a:endParaRPr kumimoji="0" lang="en-US" altLang="zh-TW" sz="2000" b="1" dirty="0">
              <a:solidFill>
                <a:prstClr val="white"/>
              </a:solidFill>
              <a:latin typeface="Calibri"/>
              <a:ea typeface="華康儷中黑" panose="020B0509000000000000" pitchFamily="49" charset="-120"/>
            </a:endParaRPr>
          </a:p>
          <a:p>
            <a:pPr marL="342900" indent="-342900" eaLnBrk="0" fontAlgn="auto" hangingPunct="0">
              <a:spcBef>
                <a:spcPct val="20000"/>
              </a:spcBef>
              <a:spcAft>
                <a:spcPts val="0"/>
              </a:spcAft>
              <a:defRPr/>
            </a:pPr>
            <a:r>
              <a:rPr kumimoji="0" lang="zh-TW" altLang="en-US" sz="2000" dirty="0">
                <a:solidFill>
                  <a:prstClr val="black"/>
                </a:solidFill>
                <a:effectLst>
                  <a:outerShdw blurRad="38100" dist="38100" dir="2700000" algn="tl">
                    <a:srgbClr val="C0C0C0"/>
                  </a:outerShdw>
                </a:effectLst>
                <a:latin typeface="Calibri"/>
                <a:ea typeface="華康儷中黑" panose="020B0509000000000000" pitchFamily="49" charset="-120"/>
              </a:rPr>
              <a:t>  </a:t>
            </a:r>
            <a:r>
              <a:rPr kumimoji="0" lang="zh-TW" altLang="en-US" sz="3600" dirty="0">
                <a:solidFill>
                  <a:srgbClr val="FFFF66"/>
                </a:solidFill>
                <a:latin typeface="Calibri"/>
                <a:ea typeface="華康儷中黑" panose="020B0509000000000000" pitchFamily="49" charset="-120"/>
              </a:rPr>
              <a:t>譚煜權</a:t>
            </a:r>
            <a:endParaRPr kumimoji="0" lang="zh-TW" altLang="zh-TW" sz="3600" dirty="0">
              <a:solidFill>
                <a:srgbClr val="FFFF66"/>
              </a:solidFill>
              <a:latin typeface="Calibri"/>
              <a:ea typeface="華康儷中黑" panose="020B0509000000000000" pitchFamily="49" charset="-120"/>
              <a:cs typeface="Times New Roman" pitchFamily="18" charset="0"/>
            </a:endParaRPr>
          </a:p>
        </p:txBody>
      </p:sp>
      <p:pic>
        <p:nvPicPr>
          <p:cNvPr id="31748" name="圖片 4" descr="IMG_068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1000" y="1196975"/>
            <a:ext cx="347662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495800" y="762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Calibri"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kumimoji="0" lang="en-US" altLang="zh-TW" sz="3600" b="1" dirty="0" smtClean="0">
                <a:solidFill>
                  <a:prstClr val="white"/>
                </a:solidFill>
              </a:rPr>
              <a:t>Self introduction</a:t>
            </a:r>
            <a:endParaRPr kumimoji="0" lang="zh-TW" altLang="en-US" sz="3600" b="1" dirty="0" smtClean="0">
              <a:solidFill>
                <a:prstClr val="white"/>
              </a:solidFill>
            </a:endParaRPr>
          </a:p>
        </p:txBody>
      </p:sp>
      <p:sp>
        <p:nvSpPr>
          <p:cNvPr id="7" name="Rectangle 3"/>
          <p:cNvSpPr txBox="1">
            <a:spLocks noChangeArrowheads="1"/>
          </p:cNvSpPr>
          <p:nvPr/>
        </p:nvSpPr>
        <p:spPr bwMode="auto">
          <a:xfrm>
            <a:off x="4419600" y="1066800"/>
            <a:ext cx="4495800" cy="5105400"/>
          </a:xfrm>
          <a:prstGeom prst="rect">
            <a:avLst/>
          </a:prstGeom>
          <a:noFill/>
          <a:ln w="9525">
            <a:noFill/>
            <a:miter lim="800000"/>
            <a:headEnd/>
            <a:tailEnd/>
          </a:ln>
        </p:spPr>
        <p:txBody>
          <a:bodyPr/>
          <a:lstStyle/>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Graduated from </a:t>
            </a:r>
            <a:r>
              <a:rPr kumimoji="0" lang="en-US" b="1" dirty="0">
                <a:solidFill>
                  <a:prstClr val="white"/>
                </a:solidFill>
                <a:latin typeface="Calibri"/>
                <a:ea typeface="華康儷中黑" panose="020B0509000000000000" pitchFamily="49" charset="-120"/>
              </a:rPr>
              <a:t>National Taiwan University, major in Clinical Laboratory Science and Medical Technology</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TW </a:t>
            </a:r>
            <a:r>
              <a:rPr kumimoji="0" lang="en-US" b="1" dirty="0">
                <a:solidFill>
                  <a:prstClr val="white"/>
                </a:solidFill>
                <a:latin typeface="Calibri"/>
                <a:ea typeface="華康儷中黑" panose="020B0509000000000000" pitchFamily="49" charset="-120"/>
              </a:rPr>
              <a:t>Medical </a:t>
            </a:r>
            <a:r>
              <a:rPr kumimoji="0" lang="en-US" altLang="zh-TW" b="1" dirty="0">
                <a:solidFill>
                  <a:prstClr val="white"/>
                </a:solidFill>
                <a:latin typeface="Calibri"/>
                <a:ea typeface="華康儷中黑" panose="020B0509000000000000" pitchFamily="49" charset="-120"/>
              </a:rPr>
              <a:t>Laboratory </a:t>
            </a:r>
            <a:r>
              <a:rPr kumimoji="0" lang="en-US" b="1" dirty="0">
                <a:solidFill>
                  <a:prstClr val="white"/>
                </a:solidFill>
                <a:latin typeface="Calibri"/>
                <a:ea typeface="華康儷中黑" panose="020B0509000000000000" pitchFamily="49" charset="-120"/>
              </a:rPr>
              <a:t>Technologist</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HK Medical Laboratory Technologist I</a:t>
            </a:r>
            <a:endParaRPr kumimoji="0" lang="zh-TW" altLang="zh-TW" b="1" dirty="0">
              <a:solidFill>
                <a:prstClr val="white"/>
              </a:solidFill>
              <a:latin typeface="Calibri"/>
              <a:ea typeface="華康儷中黑" panose="020B0509000000000000" pitchFamily="49" charset="-120"/>
            </a:endParaRP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China Advanced National Nutritionist </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14 times qualified as UFO </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2 times President’s Challenge winner</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Certified Trainer</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HK Product Trainer</a:t>
            </a:r>
            <a:endParaRPr kumimoji="0" lang="zh-TW" altLang="en-US" b="1" dirty="0">
              <a:solidFill>
                <a:prstClr val="white"/>
              </a:solidFill>
              <a:latin typeface="Calibri"/>
              <a:ea typeface="華康儷中黑" panose="020B0509000000000000" pitchFamily="49" charset="-120"/>
            </a:endParaRP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S&amp;P member</a:t>
            </a:r>
          </a:p>
          <a:p>
            <a:pPr marL="342900" indent="-342900" eaLnBrk="0" fontAlgn="auto" hangingPunct="0">
              <a:spcBef>
                <a:spcPct val="20000"/>
              </a:spcBef>
              <a:spcAft>
                <a:spcPts val="0"/>
              </a:spcAft>
              <a:buFontTx/>
              <a:buChar char="•"/>
              <a:defRPr/>
            </a:pPr>
            <a:r>
              <a:rPr kumimoji="0" lang="en-US" altLang="zh-TW" b="1" dirty="0">
                <a:solidFill>
                  <a:prstClr val="white"/>
                </a:solidFill>
                <a:latin typeface="Calibri"/>
                <a:ea typeface="華康儷中黑" panose="020B0509000000000000" pitchFamily="49" charset="-120"/>
              </a:rPr>
              <a:t>National Supervising Coordinator</a:t>
            </a:r>
          </a:p>
          <a:p>
            <a:pPr marL="342900" indent="-342900" eaLnBrk="0" fontAlgn="auto" hangingPunct="0">
              <a:spcBef>
                <a:spcPct val="20000"/>
              </a:spcBef>
              <a:spcAft>
                <a:spcPts val="0"/>
              </a:spcAft>
              <a:buFontTx/>
              <a:buChar char="•"/>
              <a:defRPr/>
            </a:pPr>
            <a:r>
              <a:rPr kumimoji="0" lang="en-US" b="1" dirty="0">
                <a:solidFill>
                  <a:prstClr val="white"/>
                </a:solidFill>
                <a:latin typeface="Calibri"/>
              </a:rPr>
              <a:t>HK$76,600 in 4 Commission weeks</a:t>
            </a:r>
          </a:p>
          <a:p>
            <a:pPr marL="342900" indent="-342900" eaLnBrk="0" fontAlgn="auto" hangingPunct="0">
              <a:spcBef>
                <a:spcPct val="20000"/>
              </a:spcBef>
              <a:spcAft>
                <a:spcPts val="0"/>
              </a:spcAft>
              <a:buFontTx/>
              <a:buChar char="•"/>
              <a:defRPr/>
            </a:pPr>
            <a:endParaRPr kumimoji="0" lang="en-US" altLang="zh-TW" b="1" dirty="0">
              <a:solidFill>
                <a:prstClr val="white"/>
              </a:solidFill>
              <a:latin typeface="Calibri"/>
              <a:ea typeface="華康儷中黑" panose="020B0509000000000000" pitchFamily="49" charset="-120"/>
            </a:endParaRPr>
          </a:p>
          <a:p>
            <a:pPr marL="342900" indent="-342900" eaLnBrk="0" fontAlgn="auto" hangingPunct="0">
              <a:spcBef>
                <a:spcPct val="20000"/>
              </a:spcBef>
              <a:spcAft>
                <a:spcPts val="0"/>
              </a:spcAft>
              <a:defRPr/>
            </a:pPr>
            <a:r>
              <a:rPr kumimoji="0" lang="en-US" altLang="zh-TW" sz="3600" b="1" dirty="0">
                <a:solidFill>
                  <a:srgbClr val="FFFF66"/>
                </a:solidFill>
                <a:latin typeface="Calibri"/>
                <a:ea typeface="華康儷中黑" panose="020B0509000000000000" pitchFamily="49" charset="-120"/>
                <a:cs typeface="Times New Roman" pitchFamily="18" charset="0"/>
              </a:rPr>
              <a:t>YK Tam</a:t>
            </a:r>
            <a:endParaRPr kumimoji="0" lang="zh-TW" altLang="zh-TW" sz="3600" b="1" dirty="0">
              <a:solidFill>
                <a:srgbClr val="FFFF66"/>
              </a:solidFill>
              <a:latin typeface="Calibri"/>
              <a:ea typeface="華康儷中黑" panose="020B0509000000000000" pitchFamily="49" charset="-120"/>
              <a:cs typeface="Times New Roman" pitchFamily="18" charset="0"/>
            </a:endParaRPr>
          </a:p>
        </p:txBody>
      </p:sp>
    </p:spTree>
    <p:extLst>
      <p:ext uri="{BB962C8B-B14F-4D97-AF65-F5344CB8AC3E}">
        <p14:creationId xmlns:p14="http://schemas.microsoft.com/office/powerpoint/2010/main" val="19978144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919163" y="549275"/>
            <a:ext cx="8229601" cy="4525963"/>
          </a:xfrm>
        </p:spPr>
        <p:txBody>
          <a:bodyPr/>
          <a:lstStyle/>
          <a:p>
            <a:pPr algn="ctr">
              <a:buFont typeface="Wingdings 3" pitchFamily="18" charset="2"/>
              <a:buNone/>
            </a:pPr>
            <a:r>
              <a:rPr lang="en-US" altLang="zh-TW" sz="4800" b="1" dirty="0" err="1" smtClean="0">
                <a:ea typeface="華康儷中黑" pitchFamily="49" charset="-120"/>
              </a:rPr>
              <a:t>Isotonix</a:t>
            </a:r>
            <a:r>
              <a:rPr lang="en-US" altLang="zh-TW" sz="4800" b="1" dirty="0" smtClean="0">
                <a:ea typeface="華康儷中黑" pitchFamily="49" charset="-120"/>
              </a:rPr>
              <a:t> OPC-3</a:t>
            </a:r>
            <a:r>
              <a:rPr lang="en-US" altLang="zh-TW" sz="4800" b="1" baseline="30000" dirty="0" smtClean="0">
                <a:ea typeface="華康儷中黑" pitchFamily="49" charset="-120"/>
              </a:rPr>
              <a:t>®</a:t>
            </a:r>
          </a:p>
          <a:p>
            <a:pPr algn="ctr">
              <a:buFont typeface="Wingdings 3" pitchFamily="18" charset="2"/>
              <a:buNone/>
            </a:pPr>
            <a:endParaRPr lang="en-US" altLang="zh-TW" sz="4800" baseline="30000" dirty="0" smtClean="0">
              <a:ea typeface="華康儷中黑" pitchFamily="49" charset="-120"/>
            </a:endParaRPr>
          </a:p>
          <a:p>
            <a:pPr algn="ctr">
              <a:buFont typeface="Wingdings 3" pitchFamily="18" charset="2"/>
              <a:buNone/>
            </a:pPr>
            <a:r>
              <a:rPr lang="en-US" altLang="zh-TW" sz="4800" baseline="30000" dirty="0" smtClean="0">
                <a:ea typeface="華康儷中黑" pitchFamily="49" charset="-120"/>
              </a:rPr>
              <a:t>285 – 290</a:t>
            </a:r>
          </a:p>
          <a:p>
            <a:pPr algn="ctr">
              <a:buFont typeface="Wingdings 3" pitchFamily="18" charset="2"/>
              <a:buNone/>
            </a:pPr>
            <a:r>
              <a:rPr lang="en-US" altLang="zh-TW" sz="4800" baseline="30000" dirty="0" err="1" smtClean="0">
                <a:ea typeface="華康儷中黑" pitchFamily="49" charset="-120"/>
              </a:rPr>
              <a:t>milliosmoles</a:t>
            </a:r>
            <a:r>
              <a:rPr lang="en-US" altLang="zh-TW" sz="4800" baseline="30000" dirty="0" smtClean="0">
                <a:ea typeface="華康儷中黑" pitchFamily="49" charset="-120"/>
              </a:rPr>
              <a:t>/kg </a:t>
            </a:r>
          </a:p>
          <a:p>
            <a:pPr algn="ctr">
              <a:buFont typeface="Wingdings 3" pitchFamily="18" charset="2"/>
              <a:buNone/>
            </a:pPr>
            <a:r>
              <a:rPr lang="zh-TW" altLang="en-US" sz="4800" baseline="30000" dirty="0" smtClean="0">
                <a:ea typeface="華康儷中黑" pitchFamily="49" charset="-120"/>
              </a:rPr>
              <a:t>（滲透壓單位）　</a:t>
            </a:r>
            <a:endParaRPr lang="en-US" altLang="en-US" sz="4800" baseline="30000" dirty="0" smtClean="0">
              <a:ea typeface="華康儷中黑" pitchFamily="49" charset="-120"/>
            </a:endParaRPr>
          </a:p>
          <a:p>
            <a:pPr algn="ctr">
              <a:buFont typeface="Wingdings 3" pitchFamily="18" charset="2"/>
              <a:buNone/>
            </a:pPr>
            <a:endParaRPr lang="en-US" altLang="en-US" sz="4800" dirty="0" smtClean="0">
              <a:ea typeface="華康儷中黑" pitchFamily="49" charset="-120"/>
            </a:endParaRPr>
          </a:p>
          <a:p>
            <a:pPr algn="ctr">
              <a:buFont typeface="Wingdings 3" pitchFamily="18" charset="2"/>
              <a:buNone/>
            </a:pPr>
            <a:endParaRPr lang="en-US" altLang="en-US" dirty="0" smtClean="0">
              <a:ea typeface="華康儷中黑" pitchFamily="49" charset="-120"/>
            </a:endParaRPr>
          </a:p>
        </p:txBody>
      </p:sp>
      <p:sp>
        <p:nvSpPr>
          <p:cNvPr id="5" name="TextBox 1"/>
          <p:cNvSpPr txBox="1">
            <a:spLocks noChangeArrowheads="1"/>
          </p:cNvSpPr>
          <p:nvPr/>
        </p:nvSpPr>
        <p:spPr bwMode="auto">
          <a:xfrm>
            <a:off x="-1495425" y="44275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lgn="ctr">
              <a:buFontTx/>
              <a:buNone/>
            </a:pPr>
            <a:r>
              <a:rPr kumimoji="0" lang="en-US" altLang="zh-TW" sz="4800" b="1" baseline="30000" dirty="0">
                <a:solidFill>
                  <a:srgbClr val="FFFFFF"/>
                </a:solidFill>
                <a:ea typeface="華康儷中黑" pitchFamily="49" charset="-120"/>
              </a:rPr>
              <a:t>THERE IS NO COMPETITION!</a:t>
            </a:r>
            <a:endParaRPr kumimoji="0" lang="en-US" altLang="zh-TW" sz="1800" dirty="0">
              <a:solidFill>
                <a:srgbClr val="000000"/>
              </a:solidFill>
              <a:ea typeface="華康儷中黑" pitchFamily="49" charset="-120"/>
            </a:endParaRPr>
          </a:p>
        </p:txBody>
      </p:sp>
      <p:sp>
        <p:nvSpPr>
          <p:cNvPr id="7" name="TextBox 6"/>
          <p:cNvSpPr txBox="1">
            <a:spLocks noChangeArrowheads="1"/>
          </p:cNvSpPr>
          <p:nvPr/>
        </p:nvSpPr>
        <p:spPr bwMode="auto">
          <a:xfrm>
            <a:off x="762000" y="392588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5400" baseline="30000" dirty="0">
                <a:solidFill>
                  <a:srgbClr val="FFFFFF"/>
                </a:solidFill>
                <a:latin typeface="華康儷中黑" pitchFamily="49" charset="-120"/>
                <a:ea typeface="華康儷中黑" pitchFamily="49" charset="-120"/>
              </a:rPr>
              <a:t>無可比擬的卓越產品！</a:t>
            </a:r>
            <a:endParaRPr kumimoji="0" lang="en-US" altLang="zh-TW" sz="5400" baseline="30000" dirty="0">
              <a:solidFill>
                <a:srgbClr val="FFFFFF"/>
              </a:solidFill>
              <a:latin typeface="華康儷中黑" pitchFamily="49" charset="-120"/>
              <a:ea typeface="華康儷中黑" pitchFamily="49" charset="-120"/>
            </a:endParaRPr>
          </a:p>
        </p:txBody>
      </p:sp>
      <p:pic>
        <p:nvPicPr>
          <p:cNvPr id="8" name="Picture 2" descr="O:\Product_SC\Communications\Graphics\Products Image\Isotonix\OPC-3_PNG.png"/>
          <p:cNvPicPr>
            <a:picLocks noChangeAspect="1" noChangeArrowheads="1"/>
          </p:cNvPicPr>
          <p:nvPr/>
        </p:nvPicPr>
        <p:blipFill>
          <a:blip r:embed="rId2" cstate="print"/>
          <a:srcRect/>
          <a:stretch>
            <a:fillRect/>
          </a:stretch>
        </p:blipFill>
        <p:spPr bwMode="auto">
          <a:xfrm>
            <a:off x="6172200" y="1143000"/>
            <a:ext cx="2026508" cy="4572000"/>
          </a:xfrm>
          <a:prstGeom prst="rect">
            <a:avLst/>
          </a:prstGeom>
          <a:noFill/>
          <a:effectLst>
            <a:softEdge rad="31750"/>
          </a:effectLst>
        </p:spPr>
      </p:pic>
    </p:spTree>
    <p:extLst>
      <p:ext uri="{BB962C8B-B14F-4D97-AF65-F5344CB8AC3E}">
        <p14:creationId xmlns:p14="http://schemas.microsoft.com/office/powerpoint/2010/main" val="2920398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455" fill="hold">
                                          <p:stCondLst>
                                            <p:cond delay="0"/>
                                          </p:stCondLst>
                                        </p:cTn>
                                        <p:tgtEl>
                                          <p:spTgt spid="7"/>
                                        </p:tgtEl>
                                        <p:attrNameLst>
                                          <p:attrName>style.rotation</p:attrName>
                                        </p:attrNameLst>
                                      </p:cBhvr>
                                      <p:to>
                                        <p:strVal val="-45.0"/>
                                      </p:to>
                                    </p:set>
                                    <p:anim calcmode="lin" valueType="num">
                                      <p:cBhvr>
                                        <p:cTn id="1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426" r="8518"/>
          <a:stretch/>
        </p:blipFill>
        <p:spPr bwMode="auto">
          <a:xfrm>
            <a:off x="-12701" y="-76200"/>
            <a:ext cx="9214781"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99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463" y="547688"/>
            <a:ext cx="9126537"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581400"/>
            <a:ext cx="9144000" cy="2800350"/>
          </a:xfrm>
          <a:prstGeom prst="rect">
            <a:avLst/>
          </a:prstGeom>
          <a:solidFill>
            <a:schemeClr val="bg1"/>
          </a:solidFill>
        </p:spPr>
        <p:txBody>
          <a:bodyPr>
            <a:spAutoFit/>
          </a:bodyPr>
          <a:lstStyle/>
          <a:p>
            <a:pPr algn="ctr" defTabSz="457200" fontAlgn="auto">
              <a:spcBef>
                <a:spcPts val="0"/>
              </a:spcBef>
              <a:spcAft>
                <a:spcPts val="0"/>
              </a:spcAft>
              <a:defRPr/>
            </a:pPr>
            <a:r>
              <a:rPr kumimoji="0" lang="zh-TW" altLang="en-US" sz="3200" b="1" dirty="0">
                <a:solidFill>
                  <a:srgbClr val="14A8D6"/>
                </a:solidFill>
                <a:latin typeface="Calibri"/>
                <a:ea typeface="華康儷中黑" pitchFamily="49" charset="-120"/>
                <a:cs typeface="Arial"/>
              </a:rPr>
              <a:t>美安香港是一間產品分銷及互聯網銷售公司，</a:t>
            </a:r>
            <a:endParaRPr kumimoji="0" lang="en-US" altLang="zh-TW" sz="3200" b="1" dirty="0">
              <a:solidFill>
                <a:srgbClr val="14A8D6"/>
              </a:solidFill>
              <a:latin typeface="Calibri"/>
              <a:ea typeface="華康儷中黑" pitchFamily="49" charset="-120"/>
              <a:cs typeface="Arial"/>
            </a:endParaRPr>
          </a:p>
          <a:p>
            <a:pPr algn="ctr" defTabSz="457200" fontAlgn="auto">
              <a:spcBef>
                <a:spcPts val="0"/>
              </a:spcBef>
              <a:spcAft>
                <a:spcPts val="0"/>
              </a:spcAft>
              <a:defRPr/>
            </a:pPr>
            <a:r>
              <a:rPr kumimoji="0" lang="zh-TW" altLang="en-US" sz="3200" b="1" dirty="0">
                <a:solidFill>
                  <a:srgbClr val="14A8D6"/>
                </a:solidFill>
                <a:latin typeface="Calibri"/>
                <a:ea typeface="華康儷中黑" pitchFamily="49" charset="-120"/>
                <a:cs typeface="Arial"/>
              </a:rPr>
              <a:t>專門從事一對一行銷與社交購物</a:t>
            </a:r>
            <a:endParaRPr kumimoji="0" lang="en-US" altLang="zh-TW" sz="3200" b="1" dirty="0">
              <a:solidFill>
                <a:srgbClr val="14A8D6"/>
              </a:solidFill>
              <a:latin typeface="Calibri"/>
              <a:ea typeface="華康儷中黑" pitchFamily="49" charset="-120"/>
              <a:cs typeface="Arial"/>
            </a:endParaRPr>
          </a:p>
          <a:p>
            <a:pPr algn="ctr" defTabSz="457200" fontAlgn="auto">
              <a:spcBef>
                <a:spcPts val="0"/>
              </a:spcBef>
              <a:spcAft>
                <a:spcPts val="0"/>
              </a:spcAft>
              <a:defRPr/>
            </a:pPr>
            <a:r>
              <a:rPr kumimoji="0" lang="en-US" altLang="zh-TW" sz="2800" b="1" dirty="0">
                <a:solidFill>
                  <a:srgbClr val="14A8D6"/>
                </a:solidFill>
                <a:latin typeface="Calibri"/>
                <a:ea typeface="華康儷中黑" pitchFamily="49" charset="-120"/>
                <a:cs typeface="Arial"/>
              </a:rPr>
              <a:t>Market Hong Kong is a Product Brokerage and Internet Marketing Company that specializes in One-to-One Marketing and Social Shopping.</a:t>
            </a:r>
          </a:p>
          <a:p>
            <a:pPr algn="ctr" defTabSz="457200" fontAlgn="auto">
              <a:spcBef>
                <a:spcPts val="0"/>
              </a:spcBef>
              <a:spcAft>
                <a:spcPts val="0"/>
              </a:spcAft>
              <a:defRPr/>
            </a:pPr>
            <a:endParaRPr kumimoji="0" lang="en-US" altLang="zh-TW" sz="2800" b="1" dirty="0">
              <a:solidFill>
                <a:srgbClr val="14A8D6"/>
              </a:solidFill>
              <a:latin typeface="Calibri"/>
              <a:ea typeface="華康儷中黑" pitchFamily="49" charset="-120"/>
              <a:cs typeface="Arial"/>
            </a:endParaRPr>
          </a:p>
        </p:txBody>
      </p:sp>
      <p:sp>
        <p:nvSpPr>
          <p:cNvPr id="52228" name="TextBox 3"/>
          <p:cNvSpPr txBox="1">
            <a:spLocks noChangeArrowheads="1"/>
          </p:cNvSpPr>
          <p:nvPr/>
        </p:nvSpPr>
        <p:spPr bwMode="auto">
          <a:xfrm>
            <a:off x="7543800" y="2173288"/>
            <a:ext cx="12192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儷黑 Pro"/>
              </a:defRPr>
            </a:lvl1pPr>
            <a:lvl2pPr marL="742950" indent="-285750" defTabSz="457200" eaLnBrk="0" hangingPunct="0">
              <a:spcBef>
                <a:spcPct val="20000"/>
              </a:spcBef>
              <a:buFont typeface="Arial" pitchFamily="34" charset="0"/>
              <a:buChar char="–"/>
              <a:defRPr sz="2800">
                <a:solidFill>
                  <a:schemeClr val="tx1"/>
                </a:solidFill>
                <a:latin typeface="儷黑 Pro"/>
              </a:defRPr>
            </a:lvl2pPr>
            <a:lvl3pPr marL="1143000" indent="-228600" defTabSz="457200" eaLnBrk="0" hangingPunct="0">
              <a:spcBef>
                <a:spcPct val="20000"/>
              </a:spcBef>
              <a:buFont typeface="Arial" pitchFamily="34" charset="0"/>
              <a:buChar char="•"/>
              <a:defRPr sz="2400">
                <a:solidFill>
                  <a:schemeClr val="tx1"/>
                </a:solidFill>
                <a:latin typeface="儷黑 Pro"/>
              </a:defRPr>
            </a:lvl3pPr>
            <a:lvl4pPr marL="1600200" indent="-228600" defTabSz="457200" eaLnBrk="0" hangingPunct="0">
              <a:spcBef>
                <a:spcPct val="20000"/>
              </a:spcBef>
              <a:buFont typeface="Arial" pitchFamily="34" charset="0"/>
              <a:buChar char="–"/>
              <a:defRPr sz="2000">
                <a:solidFill>
                  <a:schemeClr val="tx1"/>
                </a:solidFill>
                <a:latin typeface="儷黑 Pro"/>
              </a:defRPr>
            </a:lvl4pPr>
            <a:lvl5pPr marL="2057400" indent="-228600" defTabSz="457200" eaLnBrk="0" hangingPunct="0">
              <a:spcBef>
                <a:spcPct val="20000"/>
              </a:spcBef>
              <a:buFont typeface="Arial" pitchFamily="34" charset="0"/>
              <a:buChar char="»"/>
              <a:defRPr sz="2000">
                <a:solidFill>
                  <a:schemeClr val="tx1"/>
                </a:solidFill>
                <a:latin typeface="儷黑 Pro"/>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儷黑 Pro"/>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儷黑 Pro"/>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儷黑 Pro"/>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儷黑 Pro"/>
              </a:defRPr>
            </a:lvl9pPr>
          </a:lstStyle>
          <a:p>
            <a:pPr algn="r" eaLnBrk="1" hangingPunct="1">
              <a:spcBef>
                <a:spcPct val="0"/>
              </a:spcBef>
              <a:buFontTx/>
              <a:buNone/>
            </a:pPr>
            <a:r>
              <a:rPr kumimoji="0" lang="zh-TW" altLang="en-US" sz="3600" b="1">
                <a:solidFill>
                  <a:srgbClr val="22BAEA"/>
                </a:solidFill>
                <a:latin typeface="Calibri" pitchFamily="34" charset="0"/>
                <a:ea typeface="華康儷中黑" pitchFamily="49" charset="-120"/>
                <a:cs typeface="Arial" pitchFamily="34" charset="0"/>
              </a:rPr>
              <a:t>今日</a:t>
            </a:r>
            <a:endParaRPr kumimoji="0" lang="en-US" altLang="en-US" sz="3600" b="1">
              <a:solidFill>
                <a:srgbClr val="22BAEA"/>
              </a:solidFill>
              <a:latin typeface="Calibri" pitchFamily="34" charset="0"/>
              <a:ea typeface="華康儷中黑" pitchFamily="49" charset="-120"/>
              <a:cs typeface="Arial" pitchFamily="34" charset="0"/>
            </a:endParaRPr>
          </a:p>
        </p:txBody>
      </p:sp>
      <p:sp>
        <p:nvSpPr>
          <p:cNvPr id="5" name="TextBox 4"/>
          <p:cNvSpPr txBox="1"/>
          <p:nvPr/>
        </p:nvSpPr>
        <p:spPr>
          <a:xfrm>
            <a:off x="0" y="2057400"/>
            <a:ext cx="1676400" cy="938719"/>
          </a:xfrm>
          <a:prstGeom prst="rect">
            <a:avLst/>
          </a:prstGeom>
          <a:solidFill>
            <a:schemeClr val="bg1"/>
          </a:solidFill>
        </p:spPr>
        <p:txBody>
          <a:bodyPr wrap="square">
            <a:spAutoFit/>
          </a:bodyPr>
          <a:lstStyle/>
          <a:p>
            <a:pPr algn="ctr" fontAlgn="auto">
              <a:spcBef>
                <a:spcPts val="0"/>
              </a:spcBef>
              <a:spcAft>
                <a:spcPts val="0"/>
              </a:spcAft>
              <a:defRPr/>
            </a:pPr>
            <a:r>
              <a:rPr kumimoji="0" lang="zh-TW" altLang="en-US" sz="1900" b="1" dirty="0">
                <a:solidFill>
                  <a:srgbClr val="14A8D6"/>
                </a:solidFill>
                <a:latin typeface="Calibri"/>
                <a:ea typeface="華康儷中黑" pitchFamily="49" charset="-120"/>
                <a:cs typeface="Arial"/>
              </a:rPr>
              <a:t>成立於</a:t>
            </a:r>
            <a:r>
              <a:rPr kumimoji="0" lang="en-US" altLang="zh-TW" sz="1900" b="1" dirty="0">
                <a:solidFill>
                  <a:srgbClr val="14A8D6"/>
                </a:solidFill>
                <a:latin typeface="Calibri"/>
                <a:ea typeface="華康儷中黑" pitchFamily="49" charset="-120"/>
                <a:cs typeface="Arial"/>
              </a:rPr>
              <a:t>1992</a:t>
            </a:r>
            <a:r>
              <a:rPr kumimoji="0" lang="zh-TW" altLang="en-US" sz="1900" b="1" dirty="0">
                <a:solidFill>
                  <a:srgbClr val="14A8D6"/>
                </a:solidFill>
                <a:latin typeface="Calibri"/>
                <a:ea typeface="華康儷中黑" pitchFamily="49" charset="-120"/>
                <a:cs typeface="Arial"/>
              </a:rPr>
              <a:t>年</a:t>
            </a:r>
          </a:p>
          <a:p>
            <a:pPr algn="ctr" fontAlgn="auto">
              <a:spcBef>
                <a:spcPts val="0"/>
              </a:spcBef>
              <a:spcAft>
                <a:spcPts val="0"/>
              </a:spcAft>
              <a:defRPr/>
            </a:pPr>
            <a:r>
              <a:rPr kumimoji="0" lang="en-US" altLang="zh-TW" b="1" dirty="0">
                <a:solidFill>
                  <a:srgbClr val="14A8D6"/>
                </a:solidFill>
                <a:latin typeface="Calibri"/>
                <a:ea typeface="華康儷中黑" pitchFamily="49" charset="-120"/>
                <a:cs typeface="Arial"/>
              </a:rPr>
              <a:t>FOUNDED </a:t>
            </a:r>
          </a:p>
          <a:p>
            <a:pPr algn="ctr" fontAlgn="auto">
              <a:spcBef>
                <a:spcPts val="0"/>
              </a:spcBef>
              <a:spcAft>
                <a:spcPts val="0"/>
              </a:spcAft>
              <a:defRPr/>
            </a:pPr>
            <a:r>
              <a:rPr kumimoji="0" lang="en-US" altLang="zh-TW" b="1" dirty="0">
                <a:solidFill>
                  <a:srgbClr val="14A8D6"/>
                </a:solidFill>
                <a:latin typeface="Calibri"/>
                <a:ea typeface="華康儷中黑" pitchFamily="49" charset="-120"/>
                <a:cs typeface="Arial"/>
              </a:rPr>
              <a:t>IN 1992</a:t>
            </a:r>
          </a:p>
        </p:txBody>
      </p:sp>
      <p:sp>
        <p:nvSpPr>
          <p:cNvPr id="6" name="TextBox 5"/>
          <p:cNvSpPr txBox="1"/>
          <p:nvPr/>
        </p:nvSpPr>
        <p:spPr>
          <a:xfrm>
            <a:off x="7467600" y="2187575"/>
            <a:ext cx="1524000" cy="677863"/>
          </a:xfrm>
          <a:prstGeom prst="rect">
            <a:avLst/>
          </a:prstGeom>
          <a:solidFill>
            <a:schemeClr val="bg1"/>
          </a:solidFill>
        </p:spPr>
        <p:txBody>
          <a:bodyPr>
            <a:spAutoFit/>
          </a:bodyPr>
          <a:lstStyle/>
          <a:p>
            <a:pPr algn="ctr" fontAlgn="auto">
              <a:spcBef>
                <a:spcPts val="0"/>
              </a:spcBef>
              <a:spcAft>
                <a:spcPts val="0"/>
              </a:spcAft>
              <a:defRPr/>
            </a:pPr>
            <a:r>
              <a:rPr kumimoji="0" lang="zh-TW" altLang="en-US" sz="2000" b="1" dirty="0">
                <a:solidFill>
                  <a:srgbClr val="14A8D6"/>
                </a:solidFill>
                <a:latin typeface="Calibri"/>
                <a:ea typeface="華康儷中黑" pitchFamily="49" charset="-120"/>
                <a:cs typeface="Arial"/>
              </a:rPr>
              <a:t>今曰</a:t>
            </a:r>
          </a:p>
          <a:p>
            <a:pPr algn="ctr" fontAlgn="auto">
              <a:spcBef>
                <a:spcPts val="0"/>
              </a:spcBef>
              <a:spcAft>
                <a:spcPts val="0"/>
              </a:spcAft>
              <a:defRPr/>
            </a:pPr>
            <a:r>
              <a:rPr kumimoji="0" lang="en-US" altLang="zh-TW" b="1" dirty="0">
                <a:solidFill>
                  <a:srgbClr val="14A8D6"/>
                </a:solidFill>
                <a:latin typeface="Calibri"/>
                <a:ea typeface="華康儷中黑" pitchFamily="49" charset="-120"/>
                <a:cs typeface="Arial"/>
              </a:rPr>
              <a:t>TODAY</a:t>
            </a:r>
          </a:p>
        </p:txBody>
      </p:sp>
    </p:spTree>
    <p:extLst>
      <p:ext uri="{BB962C8B-B14F-4D97-AF65-F5344CB8AC3E}">
        <p14:creationId xmlns:p14="http://schemas.microsoft.com/office/powerpoint/2010/main" val="1281118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400" y="5410200"/>
            <a:ext cx="9118600" cy="1323439"/>
          </a:xfrm>
          <a:prstGeom prst="rect">
            <a:avLst/>
          </a:prstGeom>
          <a:noFill/>
        </p:spPr>
        <p:txBody>
          <a:bodyPr wrap="square" rtlCol="0">
            <a:spAutoFit/>
          </a:bodyPr>
          <a:lstStyle/>
          <a:p>
            <a:pPr algn="ctr" defTabSz="457200" fontAlgn="auto">
              <a:spcBef>
                <a:spcPts val="0"/>
              </a:spcBef>
              <a:spcAft>
                <a:spcPts val="0"/>
              </a:spcAft>
            </a:pPr>
            <a:r>
              <a:rPr kumimoji="0" lang="zh-Hant" altLang="en-US" sz="1600" b="1" dirty="0">
                <a:solidFill>
                  <a:srgbClr val="042555"/>
                </a:solidFill>
                <a:latin typeface="儷黑 Pro"/>
                <a:ea typeface="儷黑 Pro"/>
                <a:cs typeface="儷黑 Pro"/>
              </a:rPr>
              <a:t>估計累積零售額</a:t>
            </a:r>
            <a:r>
              <a:rPr kumimoji="0" lang="en-US" sz="1600" b="1" baseline="30000" dirty="0">
                <a:solidFill>
                  <a:srgbClr val="042555"/>
                </a:solidFill>
                <a:latin typeface="Arial"/>
                <a:cs typeface="Arial"/>
              </a:rPr>
              <a:t>† </a:t>
            </a:r>
            <a:br>
              <a:rPr kumimoji="0" lang="en-US" sz="1600" b="1" baseline="30000" dirty="0">
                <a:solidFill>
                  <a:srgbClr val="042555"/>
                </a:solidFill>
                <a:latin typeface="Arial"/>
                <a:cs typeface="Arial"/>
              </a:rPr>
            </a:br>
            <a:r>
              <a:rPr lang="en-US" sz="1600" b="1" dirty="0">
                <a:solidFill>
                  <a:srgbClr val="042555"/>
                </a:solidFill>
                <a:latin typeface="Arial"/>
                <a:cs typeface="Arial"/>
              </a:rPr>
              <a:t>Estimated accumulated retail sales</a:t>
            </a:r>
            <a:r>
              <a:rPr lang="en-US" sz="1600" b="1" baseline="30000" dirty="0">
                <a:solidFill>
                  <a:srgbClr val="042555"/>
                </a:solidFill>
                <a:latin typeface="Arial"/>
                <a:cs typeface="Arial"/>
              </a:rPr>
              <a:t>†</a:t>
            </a:r>
            <a:r>
              <a:rPr kumimoji="0" lang="en-US" sz="1600" b="1" dirty="0">
                <a:solidFill>
                  <a:srgbClr val="042555"/>
                </a:solidFill>
                <a:latin typeface="Arial"/>
                <a:cs typeface="Arial"/>
              </a:rPr>
              <a:t>:</a:t>
            </a:r>
          </a:p>
          <a:p>
            <a:pPr algn="ctr" defTabSz="457200" fontAlgn="auto">
              <a:spcBef>
                <a:spcPts val="0"/>
              </a:spcBef>
              <a:spcAft>
                <a:spcPts val="0"/>
              </a:spcAft>
            </a:pPr>
            <a:r>
              <a:rPr kumimoji="0" lang="en-US" sz="2800" b="1" dirty="0">
                <a:solidFill>
                  <a:srgbClr val="008FAB"/>
                </a:solidFill>
                <a:latin typeface="Arial"/>
                <a:cs typeface="Arial"/>
              </a:rPr>
              <a:t>US$5,548,014,051*</a:t>
            </a:r>
          </a:p>
          <a:p>
            <a:pPr algn="ctr" defTabSz="457200" fontAlgn="auto">
              <a:spcBef>
                <a:spcPts val="0"/>
              </a:spcBef>
              <a:spcAft>
                <a:spcPts val="0"/>
              </a:spcAft>
            </a:pPr>
            <a:endParaRPr kumimoji="0" lang="en-US" sz="2000" b="1" dirty="0">
              <a:solidFill>
                <a:srgbClr val="042555"/>
              </a:solidFill>
              <a:latin typeface="Arial"/>
              <a:cs typeface="Arial"/>
            </a:endParaRPr>
          </a:p>
        </p:txBody>
      </p:sp>
      <p:sp>
        <p:nvSpPr>
          <p:cNvPr id="267272" name="Rectangle 17"/>
          <p:cNvSpPr>
            <a:spLocks noChangeArrowheads="1"/>
          </p:cNvSpPr>
          <p:nvPr/>
        </p:nvSpPr>
        <p:spPr bwMode="auto">
          <a:xfrm>
            <a:off x="25400" y="6400800"/>
            <a:ext cx="4953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auto">
              <a:spcBef>
                <a:spcPts val="0"/>
              </a:spcBef>
              <a:spcAft>
                <a:spcPts val="0"/>
              </a:spcAft>
            </a:pPr>
            <a:r>
              <a:rPr kumimoji="0" lang="zh-Hant" altLang="en-US" sz="900" dirty="0">
                <a:solidFill>
                  <a:srgbClr val="042555"/>
                </a:solidFill>
                <a:latin typeface="儷黑 Pro"/>
                <a:ea typeface="儷黑 Pro"/>
                <a:cs typeface="儷黑 Pro"/>
              </a:rPr>
              <a:t>*從公司創立至</a:t>
            </a:r>
            <a:r>
              <a:rPr kumimoji="0" lang="en-US" altLang="zh-Hant" sz="900" dirty="0">
                <a:solidFill>
                  <a:srgbClr val="042555"/>
                </a:solidFill>
                <a:latin typeface="Arial"/>
                <a:ea typeface="儷黑 Pro"/>
                <a:cs typeface="Arial"/>
              </a:rPr>
              <a:t>2013</a:t>
            </a:r>
            <a:r>
              <a:rPr kumimoji="0" lang="zh-Hant" altLang="en-US" sz="900" dirty="0">
                <a:solidFill>
                  <a:srgbClr val="042555"/>
                </a:solidFill>
                <a:latin typeface="儷黑 Pro"/>
                <a:ea typeface="儷黑 Pro"/>
                <a:cs typeface="儷黑 Pro"/>
              </a:rPr>
              <a:t>年</a:t>
            </a:r>
            <a:r>
              <a:rPr kumimoji="0" lang="en-US" altLang="zh-Hant" sz="900" dirty="0">
                <a:solidFill>
                  <a:srgbClr val="042555"/>
                </a:solidFill>
                <a:latin typeface="Arial"/>
                <a:ea typeface="儷黑 Pro"/>
                <a:cs typeface="Arial"/>
              </a:rPr>
              <a:t>12</a:t>
            </a:r>
            <a:r>
              <a:rPr kumimoji="0" lang="zh-Hant" altLang="en-US" sz="900" dirty="0">
                <a:solidFill>
                  <a:srgbClr val="042555"/>
                </a:solidFill>
                <a:latin typeface="儷黑 Pro"/>
                <a:ea typeface="儷黑 Pro"/>
                <a:cs typeface="儷黑 Pro"/>
              </a:rPr>
              <a:t>月</a:t>
            </a:r>
            <a:r>
              <a:rPr kumimoji="0" lang="en-US" altLang="zh-Hant" sz="900" dirty="0">
                <a:solidFill>
                  <a:srgbClr val="042555"/>
                </a:solidFill>
                <a:latin typeface="Arial"/>
                <a:ea typeface="儷黑 Pro"/>
                <a:cs typeface="Arial"/>
              </a:rPr>
              <a:t>31</a:t>
            </a:r>
            <a:r>
              <a:rPr kumimoji="0" lang="zh-Hant" altLang="en-US" sz="900" dirty="0">
                <a:solidFill>
                  <a:srgbClr val="042555"/>
                </a:solidFill>
                <a:latin typeface="儷黑 Pro"/>
                <a:ea typeface="儷黑 Pro"/>
                <a:cs typeface="儷黑 Pro"/>
              </a:rPr>
              <a:t>日止</a:t>
            </a:r>
          </a:p>
        </p:txBody>
      </p:sp>
      <p:sp>
        <p:nvSpPr>
          <p:cNvPr id="7" name="Rectangle 17"/>
          <p:cNvSpPr>
            <a:spLocks noChangeArrowheads="1"/>
          </p:cNvSpPr>
          <p:nvPr/>
        </p:nvSpPr>
        <p:spPr bwMode="auto">
          <a:xfrm>
            <a:off x="4114800" y="6400800"/>
            <a:ext cx="4953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457200" fontAlgn="auto">
              <a:spcBef>
                <a:spcPts val="0"/>
              </a:spcBef>
              <a:spcAft>
                <a:spcPts val="0"/>
              </a:spcAft>
            </a:pPr>
            <a:r>
              <a:rPr kumimoji="0" lang="en-US" altLang="zh-Hant" sz="900" baseline="30000" dirty="0">
                <a:solidFill>
                  <a:srgbClr val="042555"/>
                </a:solidFill>
                <a:latin typeface="儷黑 Pro"/>
                <a:ea typeface="儷黑 Pro"/>
                <a:cs typeface="儷黑 Pro"/>
              </a:rPr>
              <a:t>†</a:t>
            </a:r>
            <a:r>
              <a:rPr kumimoji="0" lang="zh-Hant" altLang="en-US" sz="900" dirty="0">
                <a:solidFill>
                  <a:srgbClr val="042555"/>
                </a:solidFill>
                <a:latin typeface="儷黑 Pro"/>
                <a:ea typeface="儷黑 Pro"/>
                <a:cs typeface="儷黑 Pro"/>
              </a:rPr>
              <a:t>估計累積零售額根據建議零售價計算 </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2680" y="216048"/>
            <a:ext cx="7166541" cy="5298384"/>
          </a:xfrm>
          <a:prstGeom prst="rect">
            <a:avLst/>
          </a:prstGeom>
        </p:spPr>
      </p:pic>
      <p:sp>
        <p:nvSpPr>
          <p:cNvPr id="8" name="Rectangle 17"/>
          <p:cNvSpPr>
            <a:spLocks noChangeArrowheads="1"/>
          </p:cNvSpPr>
          <p:nvPr/>
        </p:nvSpPr>
        <p:spPr bwMode="auto">
          <a:xfrm>
            <a:off x="4114800" y="6553200"/>
            <a:ext cx="4953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900" dirty="0">
                <a:solidFill>
                  <a:srgbClr val="042555"/>
                </a:solidFill>
                <a:latin typeface="Arial"/>
                <a:cs typeface="Arial"/>
              </a:rPr>
              <a:t>†Estimated accumulated retail sales bases on suggested retail price</a:t>
            </a:r>
          </a:p>
        </p:txBody>
      </p:sp>
      <p:sp>
        <p:nvSpPr>
          <p:cNvPr id="9" name="Rectangle 17"/>
          <p:cNvSpPr>
            <a:spLocks noChangeArrowheads="1"/>
          </p:cNvSpPr>
          <p:nvPr/>
        </p:nvSpPr>
        <p:spPr bwMode="auto">
          <a:xfrm>
            <a:off x="25400" y="6553200"/>
            <a:ext cx="4953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900" dirty="0">
                <a:solidFill>
                  <a:srgbClr val="042555"/>
                </a:solidFill>
                <a:latin typeface="Arial"/>
                <a:cs typeface="Arial"/>
              </a:rPr>
              <a:t>*As of December 31, 2013  (since the company’s inception)</a:t>
            </a:r>
          </a:p>
        </p:txBody>
      </p:sp>
    </p:spTree>
    <p:extLst>
      <p:ext uri="{BB962C8B-B14F-4D97-AF65-F5344CB8AC3E}">
        <p14:creationId xmlns:p14="http://schemas.microsoft.com/office/powerpoint/2010/main" val="362374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4048" y="365760"/>
            <a:ext cx="8404177" cy="595066"/>
          </a:xfrm>
          <a:prstGeom prst="rect">
            <a:avLst/>
          </a:prstGeom>
        </p:spPr>
      </p:pic>
      <p:sp>
        <p:nvSpPr>
          <p:cNvPr id="4" name="Rectangle 12"/>
          <p:cNvSpPr>
            <a:spLocks noChangeArrowheads="1"/>
          </p:cNvSpPr>
          <p:nvPr/>
        </p:nvSpPr>
        <p:spPr bwMode="auto">
          <a:xfrm>
            <a:off x="-152400" y="60452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pPr>
            <a:r>
              <a:rPr kumimoji="0" lang="zh-Hant" altLang="en-US" sz="1200" dirty="0">
                <a:solidFill>
                  <a:srgbClr val="00203F"/>
                </a:solidFill>
                <a:latin typeface="儷黑 Pro"/>
                <a:ea typeface="儷黑 Pro"/>
                <a:cs typeface="儷黑 Pro"/>
              </a:rPr>
              <a:t>估計總零售利潤</a:t>
            </a:r>
            <a:r>
              <a:rPr kumimoji="0" lang="en-US" altLang="zh-Hant" sz="1200" baseline="30000" dirty="0">
                <a:solidFill>
                  <a:srgbClr val="00203F"/>
                </a:solidFill>
                <a:latin typeface="儷黑 Pro"/>
                <a:ea typeface="儷黑 Pro"/>
                <a:cs typeface="儷黑 Pro"/>
              </a:rPr>
              <a:t>†</a:t>
            </a:r>
            <a:r>
              <a:rPr kumimoji="0" lang="en-US" altLang="zh-Hant" sz="1200" dirty="0">
                <a:solidFill>
                  <a:srgbClr val="00203F"/>
                </a:solidFill>
                <a:latin typeface="儷黑 Pro"/>
                <a:ea typeface="儷黑 Pro"/>
                <a:cs typeface="儷黑 Pro"/>
              </a:rPr>
              <a:t>: </a:t>
            </a:r>
            <a:br>
              <a:rPr kumimoji="0" lang="en-US" altLang="zh-Hant" sz="1200" dirty="0">
                <a:solidFill>
                  <a:srgbClr val="00203F"/>
                </a:solidFill>
                <a:latin typeface="儷黑 Pro"/>
                <a:ea typeface="儷黑 Pro"/>
                <a:cs typeface="儷黑 Pro"/>
              </a:rPr>
            </a:br>
            <a:r>
              <a:rPr lang="en-US" sz="1200" dirty="0">
                <a:solidFill>
                  <a:srgbClr val="00203F"/>
                </a:solidFill>
                <a:latin typeface="Arial"/>
              </a:rPr>
              <a:t>Total estimated retail profits earned</a:t>
            </a:r>
            <a:r>
              <a:rPr lang="en-US" sz="1200" baseline="30000" dirty="0">
                <a:solidFill>
                  <a:srgbClr val="00203F"/>
                </a:solidFill>
                <a:latin typeface="Arial"/>
              </a:rPr>
              <a:t>†</a:t>
            </a:r>
            <a:r>
              <a:rPr lang="en-US" sz="1200" dirty="0">
                <a:solidFill>
                  <a:srgbClr val="00203F"/>
                </a:solidFill>
                <a:latin typeface="Arial"/>
              </a:rPr>
              <a:t>:</a:t>
            </a:r>
            <a:endParaRPr kumimoji="0" lang="en-US" altLang="zh-Hant" sz="1200" dirty="0">
              <a:solidFill>
                <a:srgbClr val="00203F"/>
              </a:solidFill>
              <a:latin typeface="儷黑 Pro"/>
              <a:ea typeface="儷黑 Pro"/>
              <a:cs typeface="儷黑 Pro"/>
            </a:endParaRPr>
          </a:p>
          <a:p>
            <a:pPr algn="ctr" defTabSz="457200" fontAlgn="auto">
              <a:spcBef>
                <a:spcPts val="0"/>
              </a:spcBef>
              <a:spcAft>
                <a:spcPts val="0"/>
              </a:spcAft>
            </a:pPr>
            <a:r>
              <a:rPr kumimoji="0" lang="en-US" sz="1700" b="1" dirty="0">
                <a:solidFill>
                  <a:srgbClr val="008FAB"/>
                </a:solidFill>
                <a:latin typeface="Arial"/>
              </a:rPr>
              <a:t>US$1,493,417,364</a:t>
            </a:r>
          </a:p>
        </p:txBody>
      </p:sp>
      <p:sp>
        <p:nvSpPr>
          <p:cNvPr id="5" name="Rectangle 13"/>
          <p:cNvSpPr>
            <a:spLocks noChangeArrowheads="1"/>
          </p:cNvSpPr>
          <p:nvPr/>
        </p:nvSpPr>
        <p:spPr bwMode="auto">
          <a:xfrm>
            <a:off x="3429000" y="60452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pPr>
            <a:r>
              <a:rPr kumimoji="0" lang="zh-Hant" altLang="en-US" sz="1200" dirty="0">
                <a:solidFill>
                  <a:srgbClr val="00203F"/>
                </a:solidFill>
                <a:latin typeface="儷黑 Pro"/>
                <a:ea typeface="儷黑 Pro"/>
                <a:cs typeface="儷黑 Pro"/>
              </a:rPr>
              <a:t>總佣金</a:t>
            </a:r>
            <a:r>
              <a:rPr kumimoji="0" lang="en-US" altLang="zh-Hant" sz="1400" dirty="0">
                <a:solidFill>
                  <a:srgbClr val="00203F"/>
                </a:solidFill>
                <a:latin typeface="儷黑 Pro"/>
                <a:ea typeface="儷黑 Pro"/>
                <a:cs typeface="儷黑 Pro"/>
              </a:rPr>
              <a:t>:</a:t>
            </a:r>
            <a:br>
              <a:rPr kumimoji="0" lang="en-US" altLang="zh-Hant" sz="1400" dirty="0">
                <a:solidFill>
                  <a:srgbClr val="00203F"/>
                </a:solidFill>
                <a:latin typeface="儷黑 Pro"/>
                <a:ea typeface="儷黑 Pro"/>
                <a:cs typeface="儷黑 Pro"/>
              </a:rPr>
            </a:br>
            <a:r>
              <a:rPr lang="en-US" sz="1200" dirty="0">
                <a:solidFill>
                  <a:srgbClr val="00203F"/>
                </a:solidFill>
                <a:latin typeface="Arial"/>
              </a:rPr>
              <a:t>Total commissions earned</a:t>
            </a:r>
            <a:r>
              <a:rPr kumimoji="0" lang="en-US" altLang="zh-Hant" sz="1200" dirty="0">
                <a:solidFill>
                  <a:srgbClr val="00203F"/>
                </a:solidFill>
                <a:latin typeface="儷黑 Pro"/>
                <a:ea typeface="儷黑 Pro"/>
                <a:cs typeface="儷黑 Pro"/>
              </a:rPr>
              <a:t/>
            </a:r>
            <a:br>
              <a:rPr kumimoji="0" lang="en-US" altLang="zh-Hant" sz="1200" dirty="0">
                <a:solidFill>
                  <a:srgbClr val="00203F"/>
                </a:solidFill>
                <a:latin typeface="儷黑 Pro"/>
                <a:ea typeface="儷黑 Pro"/>
                <a:cs typeface="儷黑 Pro"/>
              </a:rPr>
            </a:br>
            <a:r>
              <a:rPr kumimoji="0" lang="en-US" sz="1700" b="1" dirty="0">
                <a:solidFill>
                  <a:srgbClr val="008FAB"/>
                </a:solidFill>
                <a:latin typeface="Arial"/>
              </a:rPr>
              <a:t>US$1,474,397,101</a:t>
            </a:r>
          </a:p>
        </p:txBody>
      </p:sp>
      <p:sp>
        <p:nvSpPr>
          <p:cNvPr id="6" name="Rectangle 14"/>
          <p:cNvSpPr>
            <a:spLocks noChangeArrowheads="1"/>
          </p:cNvSpPr>
          <p:nvPr/>
        </p:nvSpPr>
        <p:spPr bwMode="auto">
          <a:xfrm>
            <a:off x="6172200" y="60452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pPr>
            <a:r>
              <a:rPr kumimoji="0" lang="zh-Hant" altLang="en-US" sz="1200" dirty="0">
                <a:solidFill>
                  <a:srgbClr val="00203F"/>
                </a:solidFill>
                <a:latin typeface="儷黑 Pro"/>
                <a:ea typeface="儷黑 Pro"/>
                <a:cs typeface="儷黑 Pro"/>
              </a:rPr>
              <a:t>經銷商總收入</a:t>
            </a:r>
            <a:r>
              <a:rPr kumimoji="0" lang="en-US" altLang="zh-Hant" sz="1200" dirty="0">
                <a:solidFill>
                  <a:srgbClr val="00203F"/>
                </a:solidFill>
                <a:latin typeface="儷黑 Pro"/>
                <a:ea typeface="儷黑 Pro"/>
                <a:cs typeface="儷黑 Pro"/>
              </a:rPr>
              <a:t>:</a:t>
            </a:r>
            <a:br>
              <a:rPr kumimoji="0" lang="en-US" altLang="zh-Hant" sz="1200" dirty="0">
                <a:solidFill>
                  <a:srgbClr val="00203F"/>
                </a:solidFill>
                <a:latin typeface="儷黑 Pro"/>
                <a:ea typeface="儷黑 Pro"/>
                <a:cs typeface="儷黑 Pro"/>
              </a:rPr>
            </a:br>
            <a:r>
              <a:rPr lang="en-US" sz="1200" dirty="0">
                <a:solidFill>
                  <a:srgbClr val="00203F"/>
                </a:solidFill>
                <a:latin typeface="Arial"/>
              </a:rPr>
              <a:t>Total Distributor earnings:</a:t>
            </a:r>
            <a:r>
              <a:rPr kumimoji="0" lang="en-US" altLang="zh-Hant" sz="1200" dirty="0">
                <a:solidFill>
                  <a:srgbClr val="00203F"/>
                </a:solidFill>
                <a:latin typeface="儷黑 Pro"/>
                <a:ea typeface="儷黑 Pro"/>
                <a:cs typeface="儷黑 Pro"/>
              </a:rPr>
              <a:t/>
            </a:r>
            <a:br>
              <a:rPr kumimoji="0" lang="en-US" altLang="zh-Hant" sz="1200" dirty="0">
                <a:solidFill>
                  <a:srgbClr val="00203F"/>
                </a:solidFill>
                <a:latin typeface="儷黑 Pro"/>
                <a:ea typeface="儷黑 Pro"/>
                <a:cs typeface="儷黑 Pro"/>
              </a:rPr>
            </a:br>
            <a:r>
              <a:rPr kumimoji="0" lang="en-US" sz="1700" b="1" dirty="0">
                <a:solidFill>
                  <a:srgbClr val="008FAB"/>
                </a:solidFill>
                <a:latin typeface="Arial"/>
              </a:rPr>
              <a:t>US$2,967,814,465</a:t>
            </a:r>
            <a:r>
              <a:rPr kumimoji="0" lang="en-US" sz="1700" baseline="30000" dirty="0">
                <a:solidFill>
                  <a:srgbClr val="306190"/>
                </a:solidFill>
                <a:latin typeface="Arial"/>
              </a:rPr>
              <a:t>*</a:t>
            </a:r>
            <a:endParaRPr kumimoji="0" lang="en-US" sz="1700" b="1" dirty="0">
              <a:solidFill>
                <a:srgbClr val="306190"/>
              </a:solidFill>
              <a:latin typeface="Arial"/>
            </a:endParaRPr>
          </a:p>
        </p:txBody>
      </p:sp>
      <p:sp>
        <p:nvSpPr>
          <p:cNvPr id="8" name="Rectangle 15"/>
          <p:cNvSpPr>
            <a:spLocks noChangeArrowheads="1"/>
          </p:cNvSpPr>
          <p:nvPr/>
        </p:nvSpPr>
        <p:spPr bwMode="auto">
          <a:xfrm>
            <a:off x="2819400" y="60960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pPr>
            <a:r>
              <a:rPr kumimoji="0" lang="en-US" sz="4000" b="1" dirty="0">
                <a:solidFill>
                  <a:srgbClr val="008FAB"/>
                </a:solidFill>
                <a:latin typeface="Arial"/>
              </a:rPr>
              <a:t>+</a:t>
            </a:r>
          </a:p>
        </p:txBody>
      </p:sp>
      <p:sp>
        <p:nvSpPr>
          <p:cNvPr id="9" name="Rectangle 16"/>
          <p:cNvSpPr>
            <a:spLocks noChangeArrowheads="1"/>
          </p:cNvSpPr>
          <p:nvPr/>
        </p:nvSpPr>
        <p:spPr bwMode="auto">
          <a:xfrm>
            <a:off x="5791200" y="60198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pPr>
            <a:r>
              <a:rPr kumimoji="0" lang="en-US" sz="4000" b="1" dirty="0">
                <a:solidFill>
                  <a:srgbClr val="008FAB"/>
                </a:solidFill>
                <a:latin typeface="Arial"/>
              </a:rPr>
              <a:t>=</a:t>
            </a:r>
          </a:p>
        </p:txBody>
      </p:sp>
      <p:sp>
        <p:nvSpPr>
          <p:cNvPr id="59" name="Rectangle 17"/>
          <p:cNvSpPr>
            <a:spLocks noChangeArrowheads="1"/>
          </p:cNvSpPr>
          <p:nvPr/>
        </p:nvSpPr>
        <p:spPr bwMode="auto">
          <a:xfrm>
            <a:off x="327209" y="6654800"/>
            <a:ext cx="84499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pPr>
            <a:r>
              <a:rPr kumimoji="0" lang="zh-Hant" altLang="en-US" sz="800" dirty="0">
                <a:solidFill>
                  <a:srgbClr val="00203F"/>
                </a:solidFill>
                <a:latin typeface="Arial"/>
                <a:ea typeface="Arial"/>
              </a:rPr>
              <a:t>*</a:t>
            </a:r>
            <a:r>
              <a:rPr kumimoji="0" lang="zh-Hant" altLang="en-US" sz="800" dirty="0">
                <a:solidFill>
                  <a:srgbClr val="00203F"/>
                </a:solidFill>
                <a:latin typeface="儷黑 Pro"/>
                <a:ea typeface="儷黑 Pro"/>
                <a:cs typeface="儷黑 Pro"/>
              </a:rPr>
              <a:t>截至</a:t>
            </a:r>
            <a:r>
              <a:rPr kumimoji="0" lang="en-US" altLang="zh-Hant" sz="800" dirty="0">
                <a:solidFill>
                  <a:srgbClr val="00203F"/>
                </a:solidFill>
                <a:latin typeface="Arial"/>
                <a:ea typeface="Arial"/>
              </a:rPr>
              <a:t>2013</a:t>
            </a:r>
            <a:r>
              <a:rPr kumimoji="0" lang="zh-Hant" altLang="en-US" sz="800" dirty="0">
                <a:solidFill>
                  <a:srgbClr val="00203F"/>
                </a:solidFill>
                <a:latin typeface="儷黑 Pro"/>
                <a:ea typeface="儷黑 Pro"/>
                <a:cs typeface="儷黑 Pro"/>
              </a:rPr>
              <a:t>年</a:t>
            </a:r>
            <a:r>
              <a:rPr kumimoji="0" lang="en-US" altLang="zh-Hant" sz="800" dirty="0">
                <a:solidFill>
                  <a:srgbClr val="00203F"/>
                </a:solidFill>
                <a:latin typeface="Arial"/>
                <a:ea typeface="Arial"/>
              </a:rPr>
              <a:t>12</a:t>
            </a:r>
            <a:r>
              <a:rPr kumimoji="0" lang="zh-Hant" altLang="en-US" sz="800" dirty="0">
                <a:solidFill>
                  <a:srgbClr val="00203F"/>
                </a:solidFill>
                <a:latin typeface="儷黑 Pro"/>
                <a:ea typeface="儷黑 Pro"/>
                <a:cs typeface="儷黑 Pro"/>
              </a:rPr>
              <a:t>月</a:t>
            </a:r>
            <a:r>
              <a:rPr kumimoji="0" lang="en-US" altLang="zh-Hant" sz="800" dirty="0">
                <a:solidFill>
                  <a:srgbClr val="00203F"/>
                </a:solidFill>
                <a:latin typeface="Arial"/>
                <a:ea typeface="Arial"/>
              </a:rPr>
              <a:t>31</a:t>
            </a:r>
            <a:r>
              <a:rPr kumimoji="0" lang="zh-Hant" altLang="en-US" sz="800" dirty="0">
                <a:solidFill>
                  <a:srgbClr val="00203F"/>
                </a:solidFill>
                <a:latin typeface="儷黑 Pro"/>
                <a:ea typeface="儷黑 Pro"/>
                <a:cs typeface="儷黑 Pro"/>
              </a:rPr>
              <a:t>日止，估計零售利潤根據建議零售價計算</a:t>
            </a:r>
            <a:r>
              <a:rPr kumimoji="0" lang="en-US" altLang="zh-Hant" sz="800" dirty="0">
                <a:solidFill>
                  <a:srgbClr val="00203F"/>
                </a:solidFill>
                <a:latin typeface="儷黑 Pro"/>
                <a:ea typeface="儷黑 Pro"/>
                <a:cs typeface="儷黑 Pro"/>
              </a:rPr>
              <a:t>; </a:t>
            </a:r>
            <a:r>
              <a:rPr lang="en-US" sz="800" dirty="0">
                <a:solidFill>
                  <a:srgbClr val="00203F"/>
                </a:solidFill>
                <a:latin typeface="Arial"/>
              </a:rPr>
              <a:t>*As of December 31, 2013. †Estimated retail profits based on suggested retail price of Market America Inc.</a:t>
            </a:r>
            <a:r>
              <a:rPr kumimoji="0" lang="zh-Hant" altLang="en-US" sz="800" dirty="0">
                <a:solidFill>
                  <a:srgbClr val="00203F"/>
                </a:solidFill>
                <a:latin typeface="儷黑 Pro"/>
                <a:ea typeface="儷黑 Pro"/>
                <a:cs typeface="儷黑 Pro"/>
              </a:rPr>
              <a:t> </a:t>
            </a:r>
          </a:p>
        </p:txBody>
      </p:sp>
      <p:sp>
        <p:nvSpPr>
          <p:cNvPr id="39" name="TextBox 38"/>
          <p:cNvSpPr txBox="1"/>
          <p:nvPr/>
        </p:nvSpPr>
        <p:spPr>
          <a:xfrm>
            <a:off x="6083300" y="139700"/>
            <a:ext cx="184666" cy="646331"/>
          </a:xfrm>
          <a:prstGeom prst="rect">
            <a:avLst/>
          </a:prstGeom>
          <a:noFill/>
        </p:spPr>
        <p:txBody>
          <a:bodyPr wrap="none" rtlCol="0">
            <a:spAutoFit/>
          </a:bodyPr>
          <a:lstStyle/>
          <a:p>
            <a:pPr algn="r" defTabSz="457200" fontAlgn="auto">
              <a:spcBef>
                <a:spcPts val="0"/>
              </a:spcBef>
              <a:spcAft>
                <a:spcPts val="0"/>
              </a:spcAft>
            </a:pPr>
            <a:endParaRPr kumimoji="0" lang="en-US" sz="3600" b="1" dirty="0">
              <a:solidFill>
                <a:srgbClr val="139FC9"/>
              </a:solidFill>
              <a:latin typeface="Arial"/>
              <a:cs typeface="Arial"/>
            </a:endParaRPr>
          </a:p>
        </p:txBody>
      </p:sp>
      <p:sp>
        <p:nvSpPr>
          <p:cNvPr id="63" name="TextBox 62"/>
          <p:cNvSpPr txBox="1"/>
          <p:nvPr/>
        </p:nvSpPr>
        <p:spPr>
          <a:xfrm>
            <a:off x="384048" y="914400"/>
            <a:ext cx="8455940" cy="1117229"/>
          </a:xfrm>
          <a:prstGeom prst="rect">
            <a:avLst/>
          </a:prstGeom>
          <a:noFill/>
        </p:spPr>
        <p:txBody>
          <a:bodyPr wrap="square" rtlCol="0">
            <a:spAutoFit/>
          </a:bodyPr>
          <a:lstStyle/>
          <a:p>
            <a:pPr algn="ctr" defTabSz="457200" fontAlgn="auto">
              <a:lnSpc>
                <a:spcPct val="90000"/>
              </a:lnSpc>
              <a:spcBef>
                <a:spcPts val="0"/>
              </a:spcBef>
              <a:spcAft>
                <a:spcPts val="0"/>
              </a:spcAft>
            </a:pPr>
            <a:r>
              <a:rPr kumimoji="0" lang="en-US" sz="1600" b="1" dirty="0">
                <a:solidFill>
                  <a:srgbClr val="042555"/>
                </a:solidFill>
                <a:latin typeface="Calibri"/>
                <a:ea typeface="華康儷中黑" panose="020B0509000000000000" pitchFamily="49" charset="-120"/>
              </a:rPr>
              <a:t>Market Hong Kong</a:t>
            </a:r>
            <a:r>
              <a:rPr kumimoji="0" lang="en-US" altLang="zh-TW" sz="1600" b="1" dirty="0">
                <a:solidFill>
                  <a:srgbClr val="042555"/>
                </a:solidFill>
                <a:latin typeface="Calibri"/>
                <a:ea typeface="華康儷中黑" panose="020B0509000000000000" pitchFamily="49" charset="-120"/>
                <a:cs typeface="Arial"/>
              </a:rPr>
              <a:t>| </a:t>
            </a:r>
            <a:r>
              <a:rPr kumimoji="0" lang="en-US" sz="1600" b="1" dirty="0">
                <a:solidFill>
                  <a:srgbClr val="042555"/>
                </a:solidFill>
                <a:latin typeface="Calibri"/>
                <a:ea typeface="華康儷中黑" panose="020B0509000000000000" pitchFamily="49" charset="-120"/>
              </a:rPr>
              <a:t>HK.SHOP.COM </a:t>
            </a:r>
            <a:r>
              <a:rPr kumimoji="0" lang="zh-TW" altLang="en-US" sz="1600" b="1" dirty="0">
                <a:solidFill>
                  <a:srgbClr val="042555"/>
                </a:solidFill>
                <a:latin typeface="Calibri"/>
                <a:ea typeface="華康儷中黑" panose="020B0509000000000000" pitchFamily="49" charset="-120"/>
                <a:cs typeface="儷黑 Pro"/>
              </a:rPr>
              <a:t>正改變人們購物的方式，並改變經濟型態，打造我們自己的經濟，使其中每個人都能夠達到財務獨立。 </a:t>
            </a:r>
            <a:endParaRPr kumimoji="0" lang="en-US" altLang="zh-TW" sz="1600" b="1" dirty="0">
              <a:solidFill>
                <a:srgbClr val="042555"/>
              </a:solidFill>
              <a:latin typeface="Calibri"/>
              <a:ea typeface="華康儷中黑" panose="020B0509000000000000" pitchFamily="49" charset="-120"/>
              <a:cs typeface="儷黑 Pro"/>
            </a:endParaRPr>
          </a:p>
          <a:p>
            <a:pPr algn="ctr" defTabSz="457200" fontAlgn="auto">
              <a:lnSpc>
                <a:spcPct val="90000"/>
              </a:lnSpc>
              <a:spcBef>
                <a:spcPts val="0"/>
              </a:spcBef>
              <a:spcAft>
                <a:spcPts val="0"/>
              </a:spcAft>
            </a:pPr>
            <a:r>
              <a:rPr lang="en-US" sz="1400" b="1" dirty="0">
                <a:solidFill>
                  <a:srgbClr val="042555"/>
                </a:solidFill>
                <a:latin typeface="Calibri"/>
                <a:ea typeface="華康儷中黑" panose="020B0509000000000000" pitchFamily="49" charset="-120"/>
                <a:cs typeface="Arial"/>
              </a:rPr>
              <a:t>Market Hong Kong | HK.SHOP.COM is changing the way that people shop and changing the economic paradigm so everyone can become financially independent by creating their own economy.</a:t>
            </a:r>
          </a:p>
          <a:p>
            <a:pPr algn="ctr" defTabSz="457200" fontAlgn="auto">
              <a:lnSpc>
                <a:spcPct val="90000"/>
              </a:lnSpc>
              <a:spcBef>
                <a:spcPts val="0"/>
              </a:spcBef>
              <a:spcAft>
                <a:spcPts val="0"/>
              </a:spcAft>
            </a:pPr>
            <a:endParaRPr kumimoji="0" lang="en-US" sz="1400" b="1" dirty="0">
              <a:solidFill>
                <a:srgbClr val="042555"/>
              </a:solidFill>
              <a:latin typeface="Calibri"/>
              <a:ea typeface="華康儷中黑" panose="020B0509000000000000" pitchFamily="49" charset="-120"/>
              <a:cs typeface="儷黑 Pro"/>
            </a:endParaRPr>
          </a:p>
        </p:txBody>
      </p:sp>
      <p:pic>
        <p:nvPicPr>
          <p:cNvPr id="66" name="Picture 65" descr="MillionDollar10.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38116" y="1838241"/>
            <a:ext cx="1121532" cy="1324030"/>
          </a:xfrm>
          <a:prstGeom prst="rect">
            <a:avLst/>
          </a:prstGeom>
        </p:spPr>
      </p:pic>
      <p:pic>
        <p:nvPicPr>
          <p:cNvPr id="67" name="Picture 66" descr="MillionDollar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4010" y="4709877"/>
            <a:ext cx="1123099" cy="1325880"/>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37333" y="4709877"/>
            <a:ext cx="1123098" cy="1325880"/>
          </a:xfrm>
          <a:prstGeom prst="rect">
            <a:avLst/>
          </a:prstGeom>
        </p:spPr>
      </p:pic>
      <p:pic>
        <p:nvPicPr>
          <p:cNvPr id="69" name="Picture 68" descr="MillionDollar6b.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08967" y="4709877"/>
            <a:ext cx="1123099" cy="1325880"/>
          </a:xfrm>
          <a:prstGeom prst="rect">
            <a:avLst/>
          </a:prstGeom>
        </p:spPr>
      </p:pic>
      <p:pic>
        <p:nvPicPr>
          <p:cNvPr id="70" name="Picture 69" descr="MillionDollar1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89767" y="4709877"/>
            <a:ext cx="1123099" cy="1325880"/>
          </a:xfrm>
          <a:prstGeom prst="rect">
            <a:avLst/>
          </a:prstGeom>
        </p:spPr>
      </p:pic>
      <p:pic>
        <p:nvPicPr>
          <p:cNvPr id="71" name="Picture 70" descr="MillionDollar3b.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70567" y="4709877"/>
            <a:ext cx="1123099" cy="1325880"/>
          </a:xfrm>
          <a:prstGeom prst="rect">
            <a:avLst/>
          </a:prstGeom>
        </p:spPr>
      </p:pic>
      <p:pic>
        <p:nvPicPr>
          <p:cNvPr id="72" name="Picture 71" descr="MillionDollar25.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38667" y="4709877"/>
            <a:ext cx="1123099" cy="1325880"/>
          </a:xfrm>
          <a:prstGeom prst="rect">
            <a:avLst/>
          </a:prstGeom>
        </p:spPr>
      </p:pic>
      <p:pic>
        <p:nvPicPr>
          <p:cNvPr id="73" name="Picture 72" descr="MillionDollar9.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7208" y="4709877"/>
            <a:ext cx="1123099" cy="1325880"/>
          </a:xfrm>
          <a:prstGeom prst="rect">
            <a:avLst/>
          </a:prstGeom>
        </p:spPr>
      </p:pic>
      <p:pic>
        <p:nvPicPr>
          <p:cNvPr id="74" name="Picture 73" descr="MillionDollar17.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7208" y="3280333"/>
            <a:ext cx="1123099" cy="1325880"/>
          </a:xfrm>
          <a:prstGeom prst="rect">
            <a:avLst/>
          </a:prstGeom>
        </p:spPr>
      </p:pic>
      <p:pic>
        <p:nvPicPr>
          <p:cNvPr id="75" name="Picture 74" descr="MillionDollar6.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538667" y="3280333"/>
            <a:ext cx="1123099" cy="1325880"/>
          </a:xfrm>
          <a:prstGeom prst="rect">
            <a:avLst/>
          </a:prstGeom>
        </p:spPr>
      </p:pic>
      <p:pic>
        <p:nvPicPr>
          <p:cNvPr id="76" name="Picture 7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770567" y="3280333"/>
            <a:ext cx="1123098" cy="1325880"/>
          </a:xfrm>
          <a:prstGeom prst="rect">
            <a:avLst/>
          </a:prstGeom>
        </p:spPr>
      </p:pic>
      <p:pic>
        <p:nvPicPr>
          <p:cNvPr id="77" name="Picture 76" descr="MillionDollar8.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208967" y="3280333"/>
            <a:ext cx="1123099" cy="1325880"/>
          </a:xfrm>
          <a:prstGeom prst="rect">
            <a:avLst/>
          </a:prstGeom>
        </p:spPr>
      </p:pic>
      <p:pic>
        <p:nvPicPr>
          <p:cNvPr id="78" name="Picture 77" descr="MillionDollar3.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437333" y="3280333"/>
            <a:ext cx="1123099" cy="1325880"/>
          </a:xfrm>
          <a:prstGeom prst="rect">
            <a:avLst/>
          </a:prstGeom>
        </p:spPr>
      </p:pic>
      <p:pic>
        <p:nvPicPr>
          <p:cNvPr id="79" name="Picture 78" descr="MillionDollar32.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654010" y="3280333"/>
            <a:ext cx="1123099" cy="1325880"/>
          </a:xfrm>
          <a:prstGeom prst="rect">
            <a:avLst/>
          </a:prstGeom>
        </p:spPr>
      </p:pic>
      <p:pic>
        <p:nvPicPr>
          <p:cNvPr id="80" name="Picture 79" descr="MillionDollar16.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654010" y="1838241"/>
            <a:ext cx="1123099" cy="1325880"/>
          </a:xfrm>
          <a:prstGeom prst="rect">
            <a:avLst/>
          </a:prstGeom>
        </p:spPr>
      </p:pic>
      <p:pic>
        <p:nvPicPr>
          <p:cNvPr id="81" name="Picture 80" descr="MillionDollar18.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208967" y="1836391"/>
            <a:ext cx="1123099" cy="1325880"/>
          </a:xfrm>
          <a:prstGeom prst="rect">
            <a:avLst/>
          </a:prstGeom>
        </p:spPr>
      </p:pic>
      <p:pic>
        <p:nvPicPr>
          <p:cNvPr id="82" name="Picture 81" descr="MillionDollar5.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989767" y="1836391"/>
            <a:ext cx="1123099" cy="1325880"/>
          </a:xfrm>
          <a:prstGeom prst="rect">
            <a:avLst/>
          </a:prstGeom>
        </p:spPr>
      </p:pic>
      <p:pic>
        <p:nvPicPr>
          <p:cNvPr id="83" name="Picture 82" descr="MillionDollar30.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770567" y="1838241"/>
            <a:ext cx="1123099" cy="1325880"/>
          </a:xfrm>
          <a:prstGeom prst="rect">
            <a:avLst/>
          </a:prstGeom>
        </p:spPr>
      </p:pic>
      <p:pic>
        <p:nvPicPr>
          <p:cNvPr id="84" name="Picture 83" descr="MillionDollar2.png"/>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27208" y="1836391"/>
            <a:ext cx="1123099" cy="1325880"/>
          </a:xfrm>
          <a:prstGeom prst="rect">
            <a:avLst/>
          </a:prstGeom>
        </p:spPr>
      </p:pic>
      <p:pic>
        <p:nvPicPr>
          <p:cNvPr id="85" name="Picture 84" descr="MillionDollar7.pn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538667" y="1836391"/>
            <a:ext cx="1123099" cy="1325880"/>
          </a:xfrm>
          <a:prstGeom prst="rect">
            <a:avLst/>
          </a:prstGeom>
        </p:spPr>
      </p:pic>
      <p:pic>
        <p:nvPicPr>
          <p:cNvPr id="86" name="Picture 85" descr="MillionDollar35.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27208" y="1838241"/>
            <a:ext cx="1123099" cy="1325880"/>
          </a:xfrm>
          <a:prstGeom prst="rect">
            <a:avLst/>
          </a:prstGeom>
        </p:spPr>
      </p:pic>
      <p:pic>
        <p:nvPicPr>
          <p:cNvPr id="87" name="Picture 86" descr="MillionDollar27.pn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2791250" y="4709877"/>
            <a:ext cx="1123099" cy="1325880"/>
          </a:xfrm>
          <a:prstGeom prst="rect">
            <a:avLst/>
          </a:prstGeom>
        </p:spPr>
      </p:pic>
      <p:pic>
        <p:nvPicPr>
          <p:cNvPr id="88" name="Picture 87" descr="MillionDollar30b.png"/>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7654010" y="4709877"/>
            <a:ext cx="1123099" cy="1325880"/>
          </a:xfrm>
          <a:prstGeom prst="rect">
            <a:avLst/>
          </a:prstGeom>
        </p:spPr>
      </p:pic>
      <p:pic>
        <p:nvPicPr>
          <p:cNvPr id="89" name="Picture 88" descr="MillionDollar22.png"/>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7654010" y="1838241"/>
            <a:ext cx="1123099" cy="1325880"/>
          </a:xfrm>
          <a:prstGeom prst="rect">
            <a:avLst/>
          </a:prstGeom>
        </p:spPr>
      </p:pic>
      <p:pic>
        <p:nvPicPr>
          <p:cNvPr id="90" name="Picture 89" descr="MillionDollar21.png"/>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3989767" y="1836391"/>
            <a:ext cx="1123099" cy="1325880"/>
          </a:xfrm>
          <a:prstGeom prst="rect">
            <a:avLst/>
          </a:prstGeom>
        </p:spPr>
      </p:pic>
      <p:pic>
        <p:nvPicPr>
          <p:cNvPr id="91" name="Picture 90" descr="MillionDollar26.png"/>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327208" y="3280333"/>
            <a:ext cx="1123099" cy="1325880"/>
          </a:xfrm>
          <a:prstGeom prst="rect">
            <a:avLst/>
          </a:prstGeom>
        </p:spPr>
      </p:pic>
      <p:pic>
        <p:nvPicPr>
          <p:cNvPr id="92" name="Picture 91" descr="MillionDollar29.png"/>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5208967" y="4709877"/>
            <a:ext cx="1123099" cy="1325880"/>
          </a:xfrm>
          <a:prstGeom prst="rect">
            <a:avLst/>
          </a:prstGeom>
        </p:spPr>
      </p:pic>
      <p:pic>
        <p:nvPicPr>
          <p:cNvPr id="93" name="Picture 92" descr="MillionDollar31.png"/>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2791250" y="1838241"/>
            <a:ext cx="1123099" cy="1325880"/>
          </a:xfrm>
          <a:prstGeom prst="rect">
            <a:avLst/>
          </a:prstGeom>
        </p:spPr>
      </p:pic>
      <p:pic>
        <p:nvPicPr>
          <p:cNvPr id="94" name="Picture 93" descr="MillionDollar24.png"/>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6438116" y="3280333"/>
            <a:ext cx="1123099" cy="1325880"/>
          </a:xfrm>
          <a:prstGeom prst="rect">
            <a:avLst/>
          </a:prstGeom>
        </p:spPr>
      </p:pic>
      <p:pic>
        <p:nvPicPr>
          <p:cNvPr id="95" name="Picture 94" descr="MillionDollar33.png"/>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327208" y="4709877"/>
            <a:ext cx="1123099" cy="1325880"/>
          </a:xfrm>
          <a:prstGeom prst="rect">
            <a:avLst/>
          </a:prstGeom>
        </p:spPr>
      </p:pic>
      <p:pic>
        <p:nvPicPr>
          <p:cNvPr id="96" name="Picture 95" descr="MillionDollar13.png"/>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1538667" y="1838241"/>
            <a:ext cx="1123099" cy="1325880"/>
          </a:xfrm>
          <a:prstGeom prst="rect">
            <a:avLst/>
          </a:prstGeom>
        </p:spPr>
      </p:pic>
      <p:pic>
        <p:nvPicPr>
          <p:cNvPr id="97" name="Picture 96" descr="MillionDollar19.png"/>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2770566" y="3280333"/>
            <a:ext cx="1123099" cy="1325880"/>
          </a:xfrm>
          <a:prstGeom prst="rect">
            <a:avLst/>
          </a:prstGeom>
        </p:spPr>
      </p:pic>
      <p:pic>
        <p:nvPicPr>
          <p:cNvPr id="98" name="Picture 97" descr="MillionDollar28.png"/>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327208" y="3280333"/>
            <a:ext cx="1123099" cy="1325880"/>
          </a:xfrm>
          <a:prstGeom prst="rect">
            <a:avLst/>
          </a:prstGeom>
        </p:spPr>
      </p:pic>
      <p:pic>
        <p:nvPicPr>
          <p:cNvPr id="99" name="Picture 98" descr="MillionDollar44.png"/>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2770567" y="4709877"/>
            <a:ext cx="1123099" cy="1325880"/>
          </a:xfrm>
          <a:prstGeom prst="rect">
            <a:avLst/>
          </a:prstGeom>
        </p:spPr>
      </p:pic>
      <p:pic>
        <p:nvPicPr>
          <p:cNvPr id="100" name="Picture 99" descr="MillionDollar23.png"/>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5211567" y="3280333"/>
            <a:ext cx="1123099" cy="1325880"/>
          </a:xfrm>
          <a:prstGeom prst="rect">
            <a:avLst/>
          </a:prstGeom>
        </p:spPr>
      </p:pic>
      <p:pic>
        <p:nvPicPr>
          <p:cNvPr id="101" name="Picture 100" descr="MillionDollarHiRezRevised.png"/>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541267" y="3280333"/>
            <a:ext cx="1120499" cy="1325880"/>
          </a:xfrm>
          <a:prstGeom prst="rect">
            <a:avLst/>
          </a:prstGeom>
        </p:spPr>
      </p:pic>
      <p:pic>
        <p:nvPicPr>
          <p:cNvPr id="102" name="Picture 101" descr="MillionDollar42.png"/>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7654010" y="1836391"/>
            <a:ext cx="1123099" cy="1325880"/>
          </a:xfrm>
          <a:prstGeom prst="rect">
            <a:avLst/>
          </a:prstGeom>
        </p:spPr>
      </p:pic>
      <p:pic>
        <p:nvPicPr>
          <p:cNvPr id="103" name="Picture 102" descr="MillionDollar38.png"/>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327208" y="4709877"/>
            <a:ext cx="1123099" cy="1325880"/>
          </a:xfrm>
          <a:prstGeom prst="rect">
            <a:avLst/>
          </a:prstGeom>
        </p:spPr>
      </p:pic>
      <p:pic>
        <p:nvPicPr>
          <p:cNvPr id="104" name="Picture 103" descr="MillionDollar36.png"/>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3989767" y="4709877"/>
            <a:ext cx="1123099" cy="1325880"/>
          </a:xfrm>
          <a:prstGeom prst="rect">
            <a:avLst/>
          </a:prstGeom>
        </p:spPr>
      </p:pic>
      <p:pic>
        <p:nvPicPr>
          <p:cNvPr id="105" name="Picture 104" descr="MillionDollar34.png"/>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5208967" y="1838241"/>
            <a:ext cx="1123099" cy="1325880"/>
          </a:xfrm>
          <a:prstGeom prst="rect">
            <a:avLst/>
          </a:prstGeom>
        </p:spPr>
      </p:pic>
      <p:pic>
        <p:nvPicPr>
          <p:cNvPr id="106" name="Picture 105"/>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1538667" y="1838241"/>
            <a:ext cx="1123098" cy="1325880"/>
          </a:xfrm>
          <a:prstGeom prst="rect">
            <a:avLst/>
          </a:prstGeom>
        </p:spPr>
      </p:pic>
      <p:pic>
        <p:nvPicPr>
          <p:cNvPr id="107" name="Picture 106" descr="MillionDollar40.png"/>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6436549" y="1838241"/>
            <a:ext cx="1123099" cy="1325880"/>
          </a:xfrm>
          <a:prstGeom prst="rect">
            <a:avLst/>
          </a:prstGeom>
        </p:spPr>
      </p:pic>
      <p:pic>
        <p:nvPicPr>
          <p:cNvPr id="108" name="Picture 107" descr="MillionDollar41.png"/>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5208967" y="4709877"/>
            <a:ext cx="1123099" cy="1325880"/>
          </a:xfrm>
          <a:prstGeom prst="rect">
            <a:avLst/>
          </a:prstGeom>
        </p:spPr>
      </p:pic>
      <p:pic>
        <p:nvPicPr>
          <p:cNvPr id="109" name="Picture 108" descr="MillionDollar39.png"/>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1541267" y="3280333"/>
            <a:ext cx="1123099" cy="1325880"/>
          </a:xfrm>
          <a:prstGeom prst="rect">
            <a:avLst/>
          </a:prstGeom>
        </p:spPr>
      </p:pic>
      <p:pic>
        <p:nvPicPr>
          <p:cNvPr id="110" name="Picture 109" descr="MillionDollar29b.png"/>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7654010" y="3280333"/>
            <a:ext cx="1123099" cy="1325880"/>
          </a:xfrm>
          <a:prstGeom prst="rect">
            <a:avLst/>
          </a:prstGeom>
        </p:spPr>
      </p:pic>
      <p:pic>
        <p:nvPicPr>
          <p:cNvPr id="111" name="Picture 110" descr="MillionDollar46.png"/>
          <p:cNvPicPr>
            <a:picLocks noChangeAspect="1"/>
          </p:cNvPicPr>
          <p:nvPr/>
        </p:nvPicPr>
        <p:blipFill>
          <a:blip r:embed="rId48" cstate="print">
            <a:extLst>
              <a:ext uri="{28A0092B-C50C-407E-A947-70E740481C1C}">
                <a14:useLocalDpi xmlns:a14="http://schemas.microsoft.com/office/drawing/2010/main"/>
              </a:ext>
            </a:extLst>
          </a:blip>
          <a:stretch>
            <a:fillRect/>
          </a:stretch>
        </p:blipFill>
        <p:spPr>
          <a:xfrm>
            <a:off x="327208" y="1836391"/>
            <a:ext cx="1123099" cy="1325880"/>
          </a:xfrm>
          <a:prstGeom prst="rect">
            <a:avLst/>
          </a:prstGeom>
        </p:spPr>
      </p:pic>
      <p:pic>
        <p:nvPicPr>
          <p:cNvPr id="112" name="Picture 111" descr="MillionDollar20.png"/>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3989767" y="3280333"/>
            <a:ext cx="1123099" cy="1325880"/>
          </a:xfrm>
          <a:prstGeom prst="rect">
            <a:avLst/>
          </a:prstGeom>
        </p:spPr>
      </p:pic>
      <p:pic>
        <p:nvPicPr>
          <p:cNvPr id="113" name="Picture 112"/>
          <p:cNvPicPr>
            <a:picLocks noChangeAspect="1"/>
          </p:cNvPicPr>
          <p:nvPr/>
        </p:nvPicPr>
        <p:blipFill>
          <a:blip r:embed="rId50" cstate="print">
            <a:extLst>
              <a:ext uri="{28A0092B-C50C-407E-A947-70E740481C1C}">
                <a14:useLocalDpi xmlns:a14="http://schemas.microsoft.com/office/drawing/2010/main"/>
              </a:ext>
            </a:extLst>
          </a:blip>
          <a:stretch>
            <a:fillRect/>
          </a:stretch>
        </p:blipFill>
        <p:spPr>
          <a:xfrm>
            <a:off x="3989767" y="3293033"/>
            <a:ext cx="1123098" cy="1325880"/>
          </a:xfrm>
          <a:prstGeom prst="rect">
            <a:avLst/>
          </a:prstGeom>
        </p:spPr>
      </p:pic>
      <p:pic>
        <p:nvPicPr>
          <p:cNvPr id="114" name="Picture 113"/>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7656610" y="4709877"/>
            <a:ext cx="1117898" cy="1325880"/>
          </a:xfrm>
          <a:prstGeom prst="rect">
            <a:avLst/>
          </a:prstGeom>
        </p:spPr>
      </p:pic>
      <p:pic>
        <p:nvPicPr>
          <p:cNvPr id="115" name="Picture 114" descr="MillionDollar49.png"/>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6440716" y="4709877"/>
            <a:ext cx="1120499" cy="1325880"/>
          </a:xfrm>
          <a:prstGeom prst="rect">
            <a:avLst/>
          </a:prstGeom>
        </p:spPr>
      </p:pic>
      <p:pic>
        <p:nvPicPr>
          <p:cNvPr id="116" name="Picture 115" descr="MillionDollar51.png"/>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327208" y="4709877"/>
            <a:ext cx="1120499" cy="1325880"/>
          </a:xfrm>
          <a:prstGeom prst="rect">
            <a:avLst/>
          </a:prstGeom>
        </p:spPr>
      </p:pic>
      <p:pic>
        <p:nvPicPr>
          <p:cNvPr id="117" name="Picture 116" descr="MillionDollar50.png"/>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5214167" y="1838241"/>
            <a:ext cx="1120499" cy="1325880"/>
          </a:xfrm>
          <a:prstGeom prst="rect">
            <a:avLst/>
          </a:prstGeom>
        </p:spPr>
      </p:pic>
      <p:pic>
        <p:nvPicPr>
          <p:cNvPr id="118" name="Picture 117"/>
          <p:cNvPicPr>
            <a:picLocks noChangeAspect="1"/>
          </p:cNvPicPr>
          <p:nvPr/>
        </p:nvPicPr>
        <p:blipFill>
          <a:blip r:embed="rId55" cstate="print">
            <a:extLst>
              <a:ext uri="{28A0092B-C50C-407E-A947-70E740481C1C}">
                <a14:useLocalDpi xmlns:a14="http://schemas.microsoft.com/office/drawing/2010/main"/>
              </a:ext>
            </a:extLst>
          </a:blip>
          <a:stretch>
            <a:fillRect/>
          </a:stretch>
        </p:blipFill>
        <p:spPr>
          <a:xfrm>
            <a:off x="339908" y="3293033"/>
            <a:ext cx="1123098" cy="1325880"/>
          </a:xfrm>
          <a:prstGeom prst="rect">
            <a:avLst/>
          </a:prstGeom>
        </p:spPr>
      </p:pic>
      <p:pic>
        <p:nvPicPr>
          <p:cNvPr id="119" name="Picture 118"/>
          <p:cNvPicPr>
            <a:picLocks noChangeAspect="1"/>
          </p:cNvPicPr>
          <p:nvPr/>
        </p:nvPicPr>
        <p:blipFill>
          <a:blip r:embed="rId56" cstate="print">
            <a:extLst>
              <a:ext uri="{28A0092B-C50C-407E-A947-70E740481C1C}">
                <a14:useLocalDpi xmlns:a14="http://schemas.microsoft.com/office/drawing/2010/main"/>
              </a:ext>
            </a:extLst>
          </a:blip>
          <a:stretch>
            <a:fillRect/>
          </a:stretch>
        </p:blipFill>
        <p:spPr>
          <a:xfrm>
            <a:off x="326772" y="4709877"/>
            <a:ext cx="1120262" cy="1325880"/>
          </a:xfrm>
          <a:prstGeom prst="rect">
            <a:avLst/>
          </a:prstGeom>
        </p:spPr>
      </p:pic>
      <p:pic>
        <p:nvPicPr>
          <p:cNvPr id="120" name="Picture 119"/>
          <p:cNvPicPr>
            <a:picLocks noChangeAspect="1"/>
          </p:cNvPicPr>
          <p:nvPr/>
        </p:nvPicPr>
        <p:blipFill>
          <a:blip r:embed="rId57" cstate="print">
            <a:extLst>
              <a:ext uri="{28A0092B-C50C-407E-A947-70E740481C1C}">
                <a14:useLocalDpi xmlns:a14="http://schemas.microsoft.com/office/drawing/2010/main"/>
              </a:ext>
            </a:extLst>
          </a:blip>
          <a:stretch>
            <a:fillRect/>
          </a:stretch>
        </p:blipFill>
        <p:spPr>
          <a:xfrm>
            <a:off x="7669310" y="1836391"/>
            <a:ext cx="1117898" cy="1325880"/>
          </a:xfrm>
          <a:prstGeom prst="rect">
            <a:avLst/>
          </a:prstGeom>
        </p:spPr>
      </p:pic>
      <p:pic>
        <p:nvPicPr>
          <p:cNvPr id="121" name="Picture 120"/>
          <p:cNvPicPr>
            <a:picLocks noChangeAspect="1"/>
          </p:cNvPicPr>
          <p:nvPr/>
        </p:nvPicPr>
        <p:blipFill>
          <a:blip r:embed="rId58" cstate="print">
            <a:extLst>
              <a:ext uri="{28A0092B-C50C-407E-A947-70E740481C1C}">
                <a14:useLocalDpi xmlns:a14="http://schemas.microsoft.com/office/drawing/2010/main"/>
              </a:ext>
            </a:extLst>
          </a:blip>
          <a:stretch>
            <a:fillRect/>
          </a:stretch>
        </p:blipFill>
        <p:spPr>
          <a:xfrm>
            <a:off x="3992368" y="3280333"/>
            <a:ext cx="1117898" cy="1325880"/>
          </a:xfrm>
          <a:prstGeom prst="rect">
            <a:avLst/>
          </a:prstGeom>
        </p:spPr>
      </p:pic>
      <p:pic>
        <p:nvPicPr>
          <p:cNvPr id="122" name="Picture 121"/>
          <p:cNvPicPr>
            <a:picLocks noChangeAspect="1"/>
          </p:cNvPicPr>
          <p:nvPr/>
        </p:nvPicPr>
        <p:blipFill>
          <a:blip r:embed="rId59" cstate="print">
            <a:extLst>
              <a:ext uri="{28A0092B-C50C-407E-A947-70E740481C1C}">
                <a14:useLocalDpi xmlns:a14="http://schemas.microsoft.com/office/drawing/2010/main"/>
              </a:ext>
            </a:extLst>
          </a:blip>
          <a:stretch>
            <a:fillRect/>
          </a:stretch>
        </p:blipFill>
        <p:spPr>
          <a:xfrm>
            <a:off x="2793850" y="4709877"/>
            <a:ext cx="1117898" cy="1325880"/>
          </a:xfrm>
          <a:prstGeom prst="rect">
            <a:avLst/>
          </a:prstGeom>
        </p:spPr>
      </p:pic>
      <p:pic>
        <p:nvPicPr>
          <p:cNvPr id="123" name="Picture 122"/>
          <p:cNvPicPr>
            <a:picLocks noChangeAspect="1"/>
          </p:cNvPicPr>
          <p:nvPr/>
        </p:nvPicPr>
        <p:blipFill>
          <a:blip r:embed="rId60" cstate="print">
            <a:extLst>
              <a:ext uri="{28A0092B-C50C-407E-A947-70E740481C1C}">
                <a14:useLocalDpi xmlns:a14="http://schemas.microsoft.com/office/drawing/2010/main"/>
              </a:ext>
            </a:extLst>
          </a:blip>
          <a:stretch>
            <a:fillRect/>
          </a:stretch>
        </p:blipFill>
        <p:spPr>
          <a:xfrm>
            <a:off x="1543868" y="1836391"/>
            <a:ext cx="1117898" cy="1325880"/>
          </a:xfrm>
          <a:prstGeom prst="rect">
            <a:avLst/>
          </a:prstGeom>
        </p:spPr>
      </p:pic>
      <p:pic>
        <p:nvPicPr>
          <p:cNvPr id="124" name="Picture 123"/>
          <p:cNvPicPr>
            <a:picLocks noChangeAspect="1"/>
          </p:cNvPicPr>
          <p:nvPr/>
        </p:nvPicPr>
        <p:blipFill>
          <a:blip r:embed="rId61" cstate="print">
            <a:extLst>
              <a:ext uri="{28A0092B-C50C-407E-A947-70E740481C1C}">
                <a14:useLocalDpi xmlns:a14="http://schemas.microsoft.com/office/drawing/2010/main"/>
              </a:ext>
            </a:extLst>
          </a:blip>
          <a:stretch>
            <a:fillRect/>
          </a:stretch>
        </p:blipFill>
        <p:spPr>
          <a:xfrm>
            <a:off x="5210267" y="1836391"/>
            <a:ext cx="1117898" cy="1325880"/>
          </a:xfrm>
          <a:prstGeom prst="rect">
            <a:avLst/>
          </a:prstGeom>
        </p:spPr>
      </p:pic>
      <p:pic>
        <p:nvPicPr>
          <p:cNvPr id="125" name="Picture 124"/>
          <p:cNvPicPr>
            <a:picLocks noChangeAspect="1"/>
          </p:cNvPicPr>
          <p:nvPr/>
        </p:nvPicPr>
        <p:blipFill>
          <a:blip r:embed="rId62" cstate="print">
            <a:extLst>
              <a:ext uri="{28A0092B-C50C-407E-A947-70E740481C1C}">
                <a14:useLocalDpi xmlns:a14="http://schemas.microsoft.com/office/drawing/2010/main"/>
              </a:ext>
            </a:extLst>
          </a:blip>
          <a:stretch>
            <a:fillRect/>
          </a:stretch>
        </p:blipFill>
        <p:spPr>
          <a:xfrm>
            <a:off x="5244950" y="4709877"/>
            <a:ext cx="1117898" cy="1325880"/>
          </a:xfrm>
          <a:prstGeom prst="rect">
            <a:avLst/>
          </a:prstGeom>
        </p:spPr>
      </p:pic>
      <p:pic>
        <p:nvPicPr>
          <p:cNvPr id="126" name="Picture 125"/>
          <p:cNvPicPr>
            <a:picLocks noChangeAspect="1"/>
          </p:cNvPicPr>
          <p:nvPr/>
        </p:nvPicPr>
        <p:blipFill>
          <a:blip r:embed="rId63" cstate="print">
            <a:extLst>
              <a:ext uri="{28A0092B-C50C-407E-A947-70E740481C1C}">
                <a14:useLocalDpi xmlns:a14="http://schemas.microsoft.com/office/drawing/2010/main"/>
              </a:ext>
            </a:extLst>
          </a:blip>
          <a:stretch>
            <a:fillRect/>
          </a:stretch>
        </p:blipFill>
        <p:spPr>
          <a:xfrm>
            <a:off x="6437268" y="1838241"/>
            <a:ext cx="1117898" cy="1325880"/>
          </a:xfrm>
          <a:prstGeom prst="rect">
            <a:avLst/>
          </a:prstGeom>
        </p:spPr>
      </p:pic>
      <p:sp>
        <p:nvSpPr>
          <p:cNvPr id="127" name="TextBox 126"/>
          <p:cNvSpPr txBox="1"/>
          <p:nvPr/>
        </p:nvSpPr>
        <p:spPr>
          <a:xfrm>
            <a:off x="5671066" y="3972582"/>
            <a:ext cx="184666" cy="646331"/>
          </a:xfrm>
          <a:prstGeom prst="rect">
            <a:avLst/>
          </a:prstGeom>
          <a:noFill/>
        </p:spPr>
        <p:txBody>
          <a:bodyPr wrap="none" rtlCol="0">
            <a:spAutoFit/>
          </a:bodyPr>
          <a:lstStyle/>
          <a:p>
            <a:pPr algn="r" defTabSz="457200" fontAlgn="auto">
              <a:spcBef>
                <a:spcPts val="0"/>
              </a:spcBef>
              <a:spcAft>
                <a:spcPts val="0"/>
              </a:spcAft>
            </a:pPr>
            <a:endParaRPr kumimoji="0" lang="en-US" sz="3600" b="1" dirty="0">
              <a:solidFill>
                <a:srgbClr val="139FC9"/>
              </a:solidFill>
              <a:latin typeface="Arial"/>
              <a:cs typeface="Arial"/>
            </a:endParaRPr>
          </a:p>
        </p:txBody>
      </p:sp>
      <p:sp>
        <p:nvSpPr>
          <p:cNvPr id="128" name="文字方塊 68"/>
          <p:cNvSpPr txBox="1"/>
          <p:nvPr/>
        </p:nvSpPr>
        <p:spPr>
          <a:xfrm>
            <a:off x="5184084" y="330201"/>
            <a:ext cx="4036116" cy="646331"/>
          </a:xfrm>
          <a:prstGeom prst="rect">
            <a:avLst/>
          </a:prstGeom>
          <a:noFill/>
        </p:spPr>
        <p:txBody>
          <a:bodyPr wrap="square">
            <a:spAutoFit/>
          </a:bodyPr>
          <a:lstStyle/>
          <a:p>
            <a:pPr fontAlgn="auto">
              <a:spcBef>
                <a:spcPts val="0"/>
              </a:spcBef>
              <a:spcAft>
                <a:spcPts val="0"/>
              </a:spcAft>
              <a:defRPr/>
            </a:pPr>
            <a:r>
              <a:rPr kumimoji="0" lang="en-US" altLang="zh-TW" b="1" dirty="0">
                <a:solidFill>
                  <a:srgbClr val="008FAB"/>
                </a:solidFill>
                <a:latin typeface="Calibri"/>
              </a:rPr>
              <a:t>Earned over $1 Million (USD) in commission</a:t>
            </a:r>
            <a:endParaRPr kumimoji="0" lang="zh-TW" altLang="en-US" b="1" dirty="0">
              <a:solidFill>
                <a:srgbClr val="008FAB"/>
              </a:solidFill>
              <a:latin typeface="Calibri"/>
            </a:endParaRPr>
          </a:p>
        </p:txBody>
      </p:sp>
    </p:spTree>
    <p:extLst>
      <p:ext uri="{BB962C8B-B14F-4D97-AF65-F5344CB8AC3E}">
        <p14:creationId xmlns:p14="http://schemas.microsoft.com/office/powerpoint/2010/main" val="3526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par>
                                <p:cTn id="12" presetID="10" presetClass="entr" presetSubtype="0" fill="hold" nodeType="with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par>
                                <p:cTn id="39" presetID="10"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par>
                                <p:cTn id="57" presetID="10"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500"/>
                                        <p:tgtEl>
                                          <p:spTgt spid="81"/>
                                        </p:tgtEl>
                                      </p:cBhvr>
                                    </p:animEffect>
                                  </p:childTnLst>
                                </p:cTn>
                              </p:par>
                              <p:par>
                                <p:cTn id="71" presetID="10"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childTnLst>
                                </p:cTn>
                              </p:par>
                            </p:childTnLst>
                          </p:cTn>
                        </p:par>
                        <p:par>
                          <p:cTn id="81" fill="hold">
                            <p:stCondLst>
                              <p:cond delay="5500"/>
                            </p:stCondLst>
                            <p:childTnLst>
                              <p:par>
                                <p:cTn id="82" presetID="10" presetClass="exit" presetSubtype="0" fill="hold" nodeType="afterEffect">
                                  <p:stCondLst>
                                    <p:cond delay="0"/>
                                  </p:stCondLst>
                                  <p:childTnLst>
                                    <p:animEffect transition="out" filter="fade">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childTnLst>
                          </p:cTn>
                        </p:par>
                        <p:par>
                          <p:cTn id="85" fill="hold">
                            <p:stCondLst>
                              <p:cond delay="6000"/>
                            </p:stCondLst>
                            <p:childTnLst>
                              <p:par>
                                <p:cTn id="86" presetID="10" presetClass="entr" presetSubtype="0" fill="hold" nodeType="after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500"/>
                                        <p:tgtEl>
                                          <p:spTgt spid="86"/>
                                        </p:tgtEl>
                                      </p:cBhvr>
                                    </p:animEffect>
                                  </p:childTnLst>
                                </p:cTn>
                              </p:par>
                              <p:par>
                                <p:cTn id="89" presetID="10" presetClass="entr" presetSubtype="0" fill="hold"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childTnLst>
                          </p:cTn>
                        </p:par>
                        <p:par>
                          <p:cTn id="92" fill="hold">
                            <p:stCondLst>
                              <p:cond delay="6500"/>
                            </p:stCondLst>
                            <p:childTnLst>
                              <p:par>
                                <p:cTn id="93" presetID="10" presetClass="exit" presetSubtype="0" fill="hold" nodeType="afterEffect">
                                  <p:stCondLst>
                                    <p:cond delay="0"/>
                                  </p:stCondLst>
                                  <p:childTnLst>
                                    <p:animEffect transition="out" filter="fade">
                                      <p:cBhvr>
                                        <p:cTn id="94" dur="500"/>
                                        <p:tgtEl>
                                          <p:spTgt spid="71"/>
                                        </p:tgtEl>
                                      </p:cBhvr>
                                    </p:animEffect>
                                    <p:set>
                                      <p:cBhvr>
                                        <p:cTn id="95" dur="1" fill="hold">
                                          <p:stCondLst>
                                            <p:cond delay="499"/>
                                          </p:stCondLst>
                                        </p:cTn>
                                        <p:tgtEl>
                                          <p:spTgt spid="71"/>
                                        </p:tgtEl>
                                        <p:attrNameLst>
                                          <p:attrName>style.visibility</p:attrName>
                                        </p:attrNameLst>
                                      </p:cBhvr>
                                      <p:to>
                                        <p:strVal val="hidden"/>
                                      </p:to>
                                    </p:set>
                                  </p:childTnLst>
                                </p:cTn>
                              </p:par>
                            </p:childTnLst>
                          </p:cTn>
                        </p:par>
                        <p:par>
                          <p:cTn id="96" fill="hold">
                            <p:stCondLst>
                              <p:cond delay="7000"/>
                            </p:stCondLst>
                            <p:childTnLst>
                              <p:par>
                                <p:cTn id="97" presetID="10" presetClass="exit" presetSubtype="0" fill="hold" nodeType="afterEffect">
                                  <p:stCondLst>
                                    <p:cond delay="0"/>
                                  </p:stCondLst>
                                  <p:childTnLst>
                                    <p:animEffect transition="out" filter="fade">
                                      <p:cBhvr>
                                        <p:cTn id="98" dur="500"/>
                                        <p:tgtEl>
                                          <p:spTgt spid="67"/>
                                        </p:tgtEl>
                                      </p:cBhvr>
                                    </p:animEffect>
                                    <p:set>
                                      <p:cBhvr>
                                        <p:cTn id="99" dur="1" fill="hold">
                                          <p:stCondLst>
                                            <p:cond delay="499"/>
                                          </p:stCondLst>
                                        </p:cTn>
                                        <p:tgtEl>
                                          <p:spTgt spid="67"/>
                                        </p:tgtEl>
                                        <p:attrNameLst>
                                          <p:attrName>style.visibility</p:attrName>
                                        </p:attrNameLst>
                                      </p:cBhvr>
                                      <p:to>
                                        <p:strVal val="hidden"/>
                                      </p:to>
                                    </p:set>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childTnLst>
                                </p:cTn>
                              </p:par>
                              <p:par>
                                <p:cTn id="104" presetID="10" presetClass="entr" presetSubtype="0" fill="hold"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500"/>
                                        <p:tgtEl>
                                          <p:spTgt spid="89"/>
                                        </p:tgtEl>
                                      </p:cBhvr>
                                    </p:animEffect>
                                  </p:childTnLst>
                                </p:cTn>
                              </p:par>
                            </p:childTnLst>
                          </p:cTn>
                        </p:par>
                        <p:par>
                          <p:cTn id="107" fill="hold">
                            <p:stCondLst>
                              <p:cond delay="8000"/>
                            </p:stCondLst>
                            <p:childTnLst>
                              <p:par>
                                <p:cTn id="108" presetID="10" presetClass="exit" presetSubtype="0" fill="hold" nodeType="afterEffect">
                                  <p:stCondLst>
                                    <p:cond delay="0"/>
                                  </p:stCondLst>
                                  <p:childTnLst>
                                    <p:animEffect transition="out" filter="fade">
                                      <p:cBhvr>
                                        <p:cTn id="109" dur="500"/>
                                        <p:tgtEl>
                                          <p:spTgt spid="80"/>
                                        </p:tgtEl>
                                      </p:cBhvr>
                                    </p:animEffect>
                                    <p:set>
                                      <p:cBhvr>
                                        <p:cTn id="110" dur="1" fill="hold">
                                          <p:stCondLst>
                                            <p:cond delay="499"/>
                                          </p:stCondLst>
                                        </p:cTn>
                                        <p:tgtEl>
                                          <p:spTgt spid="80"/>
                                        </p:tgtEl>
                                        <p:attrNameLst>
                                          <p:attrName>style.visibility</p:attrName>
                                        </p:attrNameLst>
                                      </p:cBhvr>
                                      <p:to>
                                        <p:strVal val="hidden"/>
                                      </p:to>
                                    </p:set>
                                  </p:childTnLst>
                                </p:cTn>
                              </p:par>
                            </p:childTnLst>
                          </p:cTn>
                        </p:par>
                        <p:par>
                          <p:cTn id="111" fill="hold">
                            <p:stCondLst>
                              <p:cond delay="8500"/>
                            </p:stCondLst>
                            <p:childTnLst>
                              <p:par>
                                <p:cTn id="112" presetID="10" presetClass="exit" presetSubtype="0" fill="hold" nodeType="afterEffect">
                                  <p:stCondLst>
                                    <p:cond delay="0"/>
                                  </p:stCondLst>
                                  <p:childTnLst>
                                    <p:animEffect transition="out" filter="fade">
                                      <p:cBhvr>
                                        <p:cTn id="113" dur="500"/>
                                        <p:tgtEl>
                                          <p:spTgt spid="82"/>
                                        </p:tgtEl>
                                      </p:cBhvr>
                                    </p:animEffect>
                                    <p:set>
                                      <p:cBhvr>
                                        <p:cTn id="114" dur="1" fill="hold">
                                          <p:stCondLst>
                                            <p:cond delay="499"/>
                                          </p:stCondLst>
                                        </p:cTn>
                                        <p:tgtEl>
                                          <p:spTgt spid="82"/>
                                        </p:tgtEl>
                                        <p:attrNameLst>
                                          <p:attrName>style.visibility</p:attrName>
                                        </p:attrNameLst>
                                      </p:cBhvr>
                                      <p:to>
                                        <p:strVal val="hidden"/>
                                      </p:to>
                                    </p:set>
                                  </p:childTnLst>
                                </p:cTn>
                              </p:par>
                            </p:childTnLst>
                          </p:cTn>
                        </p:par>
                        <p:par>
                          <p:cTn id="115" fill="hold">
                            <p:stCondLst>
                              <p:cond delay="9000"/>
                            </p:stCondLst>
                            <p:childTnLst>
                              <p:par>
                                <p:cTn id="116" presetID="10" presetClass="entr" presetSubtype="0" fill="hold" nodeType="after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500"/>
                                        <p:tgtEl>
                                          <p:spTgt spid="90"/>
                                        </p:tgtEl>
                                      </p:cBhvr>
                                    </p:animEffect>
                                  </p:childTnLst>
                                </p:cTn>
                              </p:par>
                              <p:par>
                                <p:cTn id="119" presetID="10" presetClass="entr" presetSubtype="0" fill="hold" nodeType="with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500"/>
                                        <p:tgtEl>
                                          <p:spTgt spid="91"/>
                                        </p:tgtEl>
                                      </p:cBhvr>
                                    </p:animEffect>
                                  </p:childTnLst>
                                </p:cTn>
                              </p:par>
                            </p:childTnLst>
                          </p:cTn>
                        </p:par>
                        <p:par>
                          <p:cTn id="122" fill="hold">
                            <p:stCondLst>
                              <p:cond delay="9500"/>
                            </p:stCondLst>
                            <p:childTnLst>
                              <p:par>
                                <p:cTn id="123" presetID="10" presetClass="exit" presetSubtype="0" fill="hold" nodeType="afterEffect">
                                  <p:stCondLst>
                                    <p:cond delay="0"/>
                                  </p:stCondLst>
                                  <p:childTnLst>
                                    <p:animEffect transition="out" filter="fade">
                                      <p:cBhvr>
                                        <p:cTn id="124" dur="500"/>
                                        <p:tgtEl>
                                          <p:spTgt spid="74"/>
                                        </p:tgtEl>
                                      </p:cBhvr>
                                    </p:animEffect>
                                    <p:set>
                                      <p:cBhvr>
                                        <p:cTn id="125" dur="1" fill="hold">
                                          <p:stCondLst>
                                            <p:cond delay="499"/>
                                          </p:stCondLst>
                                        </p:cTn>
                                        <p:tgtEl>
                                          <p:spTgt spid="74"/>
                                        </p:tgtEl>
                                        <p:attrNameLst>
                                          <p:attrName>style.visibility</p:attrName>
                                        </p:attrNameLst>
                                      </p:cBhvr>
                                      <p:to>
                                        <p:strVal val="hidden"/>
                                      </p:to>
                                    </p:set>
                                  </p:childTnLst>
                                </p:cTn>
                              </p:par>
                            </p:childTnLst>
                          </p:cTn>
                        </p:par>
                        <p:par>
                          <p:cTn id="126" fill="hold">
                            <p:stCondLst>
                              <p:cond delay="10000"/>
                            </p:stCondLst>
                            <p:childTnLst>
                              <p:par>
                                <p:cTn id="127" presetID="10" presetClass="exit" presetSubtype="0" fill="hold" nodeType="afterEffect">
                                  <p:stCondLst>
                                    <p:cond delay="0"/>
                                  </p:stCondLst>
                                  <p:childTnLst>
                                    <p:animEffect transition="out" filter="fade">
                                      <p:cBhvr>
                                        <p:cTn id="128" dur="500"/>
                                        <p:tgtEl>
                                          <p:spTgt spid="112"/>
                                        </p:tgtEl>
                                      </p:cBhvr>
                                    </p:animEffect>
                                    <p:set>
                                      <p:cBhvr>
                                        <p:cTn id="129" dur="1" fill="hold">
                                          <p:stCondLst>
                                            <p:cond delay="499"/>
                                          </p:stCondLst>
                                        </p:cTn>
                                        <p:tgtEl>
                                          <p:spTgt spid="112"/>
                                        </p:tgtEl>
                                        <p:attrNameLst>
                                          <p:attrName>style.visibility</p:attrName>
                                        </p:attrNameLst>
                                      </p:cBhvr>
                                      <p:to>
                                        <p:strVal val="hidden"/>
                                      </p:to>
                                    </p:set>
                                  </p:childTnLst>
                                </p:cTn>
                              </p:par>
                            </p:childTnLst>
                          </p:cTn>
                        </p:par>
                        <p:par>
                          <p:cTn id="130" fill="hold">
                            <p:stCondLst>
                              <p:cond delay="10500"/>
                            </p:stCondLst>
                            <p:childTnLst>
                              <p:par>
                                <p:cTn id="131" presetID="10" presetClass="exit" presetSubtype="0" fill="hold" nodeType="afterEffect">
                                  <p:stCondLst>
                                    <p:cond delay="0"/>
                                  </p:stCondLst>
                                  <p:childTnLst>
                                    <p:animEffect transition="out" filter="fade">
                                      <p:cBhvr>
                                        <p:cTn id="132" dur="500"/>
                                        <p:tgtEl>
                                          <p:spTgt spid="69"/>
                                        </p:tgtEl>
                                      </p:cBhvr>
                                    </p:animEffect>
                                    <p:set>
                                      <p:cBhvr>
                                        <p:cTn id="133" dur="1" fill="hold">
                                          <p:stCondLst>
                                            <p:cond delay="499"/>
                                          </p:stCondLst>
                                        </p:cTn>
                                        <p:tgtEl>
                                          <p:spTgt spid="69"/>
                                        </p:tgtEl>
                                        <p:attrNameLst>
                                          <p:attrName>style.visibility</p:attrName>
                                        </p:attrNameLst>
                                      </p:cBhvr>
                                      <p:to>
                                        <p:strVal val="hidden"/>
                                      </p:to>
                                    </p:set>
                                  </p:childTnLst>
                                </p:cTn>
                              </p:par>
                            </p:childTnLst>
                          </p:cTn>
                        </p:par>
                        <p:par>
                          <p:cTn id="134" fill="hold">
                            <p:stCondLst>
                              <p:cond delay="11000"/>
                            </p:stCondLst>
                            <p:childTnLst>
                              <p:par>
                                <p:cTn id="135" presetID="10" presetClass="entr" presetSubtype="0" fill="hold" nodeType="after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fade">
                                      <p:cBhvr>
                                        <p:cTn id="137" dur="500"/>
                                        <p:tgtEl>
                                          <p:spTgt spid="113"/>
                                        </p:tgtEl>
                                      </p:cBhvr>
                                    </p:animEffect>
                                  </p:childTnLst>
                                </p:cTn>
                              </p:par>
                            </p:childTnLst>
                          </p:cTn>
                        </p:par>
                        <p:par>
                          <p:cTn id="138" fill="hold">
                            <p:stCondLst>
                              <p:cond delay="11500"/>
                            </p:stCondLst>
                            <p:childTnLst>
                              <p:par>
                                <p:cTn id="139" presetID="10" presetClass="entr" presetSubtype="0" fill="hold" nodeType="after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500"/>
                                        <p:tgtEl>
                                          <p:spTgt spid="92"/>
                                        </p:tgtEl>
                                      </p:cBhvr>
                                    </p:animEffect>
                                  </p:childTnLst>
                                </p:cTn>
                              </p:par>
                              <p:par>
                                <p:cTn id="142" presetID="10" presetClass="entr" presetSubtype="0" fill="hold" nodeType="withEffect">
                                  <p:stCondLst>
                                    <p:cond delay="0"/>
                                  </p:stCondLst>
                                  <p:childTnLst>
                                    <p:set>
                                      <p:cBhvr>
                                        <p:cTn id="143" dur="1" fill="hold">
                                          <p:stCondLst>
                                            <p:cond delay="0"/>
                                          </p:stCondLst>
                                        </p:cTn>
                                        <p:tgtEl>
                                          <p:spTgt spid="93"/>
                                        </p:tgtEl>
                                        <p:attrNameLst>
                                          <p:attrName>style.visibility</p:attrName>
                                        </p:attrNameLst>
                                      </p:cBhvr>
                                      <p:to>
                                        <p:strVal val="visible"/>
                                      </p:to>
                                    </p:set>
                                    <p:animEffect transition="in" filter="fade">
                                      <p:cBhvr>
                                        <p:cTn id="144" dur="500"/>
                                        <p:tgtEl>
                                          <p:spTgt spid="93"/>
                                        </p:tgtEl>
                                      </p:cBhvr>
                                    </p:animEffect>
                                  </p:childTnLst>
                                </p:cTn>
                              </p:par>
                            </p:childTnLst>
                          </p:cTn>
                        </p:par>
                        <p:par>
                          <p:cTn id="145" fill="hold">
                            <p:stCondLst>
                              <p:cond delay="12000"/>
                            </p:stCondLst>
                            <p:childTnLst>
                              <p:par>
                                <p:cTn id="146" presetID="10" presetClass="exit" presetSubtype="0" fill="hold" nodeType="afterEffect">
                                  <p:stCondLst>
                                    <p:cond delay="0"/>
                                  </p:stCondLst>
                                  <p:childTnLst>
                                    <p:animEffect transition="out" filter="fade">
                                      <p:cBhvr>
                                        <p:cTn id="147" dur="500"/>
                                        <p:tgtEl>
                                          <p:spTgt spid="83"/>
                                        </p:tgtEl>
                                      </p:cBhvr>
                                    </p:animEffect>
                                    <p:set>
                                      <p:cBhvr>
                                        <p:cTn id="148" dur="1" fill="hold">
                                          <p:stCondLst>
                                            <p:cond delay="499"/>
                                          </p:stCondLst>
                                        </p:cTn>
                                        <p:tgtEl>
                                          <p:spTgt spid="83"/>
                                        </p:tgtEl>
                                        <p:attrNameLst>
                                          <p:attrName>style.visibility</p:attrName>
                                        </p:attrNameLst>
                                      </p:cBhvr>
                                      <p:to>
                                        <p:strVal val="hidden"/>
                                      </p:to>
                                    </p:set>
                                  </p:childTnLst>
                                </p:cTn>
                              </p:par>
                            </p:childTnLst>
                          </p:cTn>
                        </p:par>
                        <p:par>
                          <p:cTn id="149" fill="hold">
                            <p:stCondLst>
                              <p:cond delay="12500"/>
                            </p:stCondLst>
                            <p:childTnLst>
                              <p:par>
                                <p:cTn id="150" presetID="10" presetClass="exit" presetSubtype="0" fill="hold" nodeType="afterEffect">
                                  <p:stCondLst>
                                    <p:cond delay="0"/>
                                  </p:stCondLst>
                                  <p:childTnLst>
                                    <p:animEffect transition="out" filter="fade">
                                      <p:cBhvr>
                                        <p:cTn id="151" dur="500"/>
                                        <p:tgtEl>
                                          <p:spTgt spid="78"/>
                                        </p:tgtEl>
                                      </p:cBhvr>
                                    </p:animEffect>
                                    <p:set>
                                      <p:cBhvr>
                                        <p:cTn id="152" dur="1" fill="hold">
                                          <p:stCondLst>
                                            <p:cond delay="499"/>
                                          </p:stCondLst>
                                        </p:cTn>
                                        <p:tgtEl>
                                          <p:spTgt spid="78"/>
                                        </p:tgtEl>
                                        <p:attrNameLst>
                                          <p:attrName>style.visibility</p:attrName>
                                        </p:attrNameLst>
                                      </p:cBhvr>
                                      <p:to>
                                        <p:strVal val="hidden"/>
                                      </p:to>
                                    </p:set>
                                  </p:childTnLst>
                                </p:cTn>
                              </p:par>
                            </p:childTnLst>
                          </p:cTn>
                        </p:par>
                        <p:par>
                          <p:cTn id="153" fill="hold">
                            <p:stCondLst>
                              <p:cond delay="13000"/>
                            </p:stCondLst>
                            <p:childTnLst>
                              <p:par>
                                <p:cTn id="154" presetID="10" presetClass="entr" presetSubtype="0" fill="hold" nodeType="after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par>
                                <p:cTn id="157" presetID="10" presetClass="entr" presetSubtype="0" fill="hold" nodeType="withEffect">
                                  <p:stCondLst>
                                    <p:cond delay="0"/>
                                  </p:stCondLst>
                                  <p:childTnLst>
                                    <p:set>
                                      <p:cBhvr>
                                        <p:cTn id="158" dur="1" fill="hold">
                                          <p:stCondLst>
                                            <p:cond delay="0"/>
                                          </p:stCondLst>
                                        </p:cTn>
                                        <p:tgtEl>
                                          <p:spTgt spid="95"/>
                                        </p:tgtEl>
                                        <p:attrNameLst>
                                          <p:attrName>style.visibility</p:attrName>
                                        </p:attrNameLst>
                                      </p:cBhvr>
                                      <p:to>
                                        <p:strVal val="visible"/>
                                      </p:to>
                                    </p:set>
                                    <p:animEffect transition="in" filter="fade">
                                      <p:cBhvr>
                                        <p:cTn id="159" dur="500"/>
                                        <p:tgtEl>
                                          <p:spTgt spid="95"/>
                                        </p:tgtEl>
                                      </p:cBhvr>
                                    </p:animEffect>
                                  </p:childTnLst>
                                </p:cTn>
                              </p:par>
                            </p:childTnLst>
                          </p:cTn>
                        </p:par>
                        <p:par>
                          <p:cTn id="160" fill="hold">
                            <p:stCondLst>
                              <p:cond delay="13500"/>
                            </p:stCondLst>
                            <p:childTnLst>
                              <p:par>
                                <p:cTn id="161" presetID="10" presetClass="exit" presetSubtype="0" fill="hold" nodeType="afterEffect">
                                  <p:stCondLst>
                                    <p:cond delay="0"/>
                                  </p:stCondLst>
                                  <p:childTnLst>
                                    <p:animEffect transition="out" filter="fade">
                                      <p:cBhvr>
                                        <p:cTn id="162" dur="500"/>
                                        <p:tgtEl>
                                          <p:spTgt spid="73"/>
                                        </p:tgtEl>
                                      </p:cBhvr>
                                    </p:animEffect>
                                    <p:set>
                                      <p:cBhvr>
                                        <p:cTn id="163" dur="1" fill="hold">
                                          <p:stCondLst>
                                            <p:cond delay="499"/>
                                          </p:stCondLst>
                                        </p:cTn>
                                        <p:tgtEl>
                                          <p:spTgt spid="73"/>
                                        </p:tgtEl>
                                        <p:attrNameLst>
                                          <p:attrName>style.visibility</p:attrName>
                                        </p:attrNameLst>
                                      </p:cBhvr>
                                      <p:to>
                                        <p:strVal val="hidden"/>
                                      </p:to>
                                    </p:set>
                                  </p:childTnLst>
                                </p:cTn>
                              </p:par>
                            </p:childTnLst>
                          </p:cTn>
                        </p:par>
                        <p:par>
                          <p:cTn id="164" fill="hold">
                            <p:stCondLst>
                              <p:cond delay="14000"/>
                            </p:stCondLst>
                            <p:childTnLst>
                              <p:par>
                                <p:cTn id="165" presetID="10" presetClass="exit" presetSubtype="0" fill="hold" nodeType="afterEffect">
                                  <p:stCondLst>
                                    <p:cond delay="0"/>
                                  </p:stCondLst>
                                  <p:childTnLst>
                                    <p:animEffect transition="out" filter="fade">
                                      <p:cBhvr>
                                        <p:cTn id="166" dur="500"/>
                                        <p:tgtEl>
                                          <p:spTgt spid="85"/>
                                        </p:tgtEl>
                                      </p:cBhvr>
                                    </p:animEffect>
                                    <p:set>
                                      <p:cBhvr>
                                        <p:cTn id="167" dur="1" fill="hold">
                                          <p:stCondLst>
                                            <p:cond delay="499"/>
                                          </p:stCondLst>
                                        </p:cTn>
                                        <p:tgtEl>
                                          <p:spTgt spid="85"/>
                                        </p:tgtEl>
                                        <p:attrNameLst>
                                          <p:attrName>style.visibility</p:attrName>
                                        </p:attrNameLst>
                                      </p:cBhvr>
                                      <p:to>
                                        <p:strVal val="hidden"/>
                                      </p:to>
                                    </p:set>
                                  </p:childTnLst>
                                </p:cTn>
                              </p:par>
                            </p:childTnLst>
                          </p:cTn>
                        </p:par>
                        <p:par>
                          <p:cTn id="168" fill="hold">
                            <p:stCondLst>
                              <p:cond delay="14500"/>
                            </p:stCondLst>
                            <p:childTnLst>
                              <p:par>
                                <p:cTn id="169" presetID="10" presetClass="entr" presetSubtype="0" fill="hold" nodeType="afterEffect">
                                  <p:stCondLst>
                                    <p:cond delay="0"/>
                                  </p:stCondLst>
                                  <p:childTnLst>
                                    <p:set>
                                      <p:cBhvr>
                                        <p:cTn id="170" dur="1" fill="hold">
                                          <p:stCondLst>
                                            <p:cond delay="0"/>
                                          </p:stCondLst>
                                        </p:cTn>
                                        <p:tgtEl>
                                          <p:spTgt spid="96"/>
                                        </p:tgtEl>
                                        <p:attrNameLst>
                                          <p:attrName>style.visibility</p:attrName>
                                        </p:attrNameLst>
                                      </p:cBhvr>
                                      <p:to>
                                        <p:strVal val="visible"/>
                                      </p:to>
                                    </p:set>
                                    <p:animEffect transition="in" filter="fade">
                                      <p:cBhvr>
                                        <p:cTn id="171" dur="500"/>
                                        <p:tgtEl>
                                          <p:spTgt spid="96"/>
                                        </p:tgtEl>
                                      </p:cBhvr>
                                    </p:animEffect>
                                  </p:childTnLst>
                                </p:cTn>
                              </p:par>
                              <p:par>
                                <p:cTn id="172" presetID="10" presetClass="entr" presetSubtype="0" fill="hold" nodeType="withEffect">
                                  <p:stCondLst>
                                    <p:cond delay="0"/>
                                  </p:stCondLst>
                                  <p:childTnLst>
                                    <p:set>
                                      <p:cBhvr>
                                        <p:cTn id="173" dur="1" fill="hold">
                                          <p:stCondLst>
                                            <p:cond delay="0"/>
                                          </p:stCondLst>
                                        </p:cTn>
                                        <p:tgtEl>
                                          <p:spTgt spid="97"/>
                                        </p:tgtEl>
                                        <p:attrNameLst>
                                          <p:attrName>style.visibility</p:attrName>
                                        </p:attrNameLst>
                                      </p:cBhvr>
                                      <p:to>
                                        <p:strVal val="visible"/>
                                      </p:to>
                                    </p:set>
                                    <p:animEffect transition="in" filter="fade">
                                      <p:cBhvr>
                                        <p:cTn id="174" dur="500"/>
                                        <p:tgtEl>
                                          <p:spTgt spid="97"/>
                                        </p:tgtEl>
                                      </p:cBhvr>
                                    </p:animEffect>
                                  </p:childTnLst>
                                </p:cTn>
                              </p:par>
                            </p:childTnLst>
                          </p:cTn>
                        </p:par>
                        <p:par>
                          <p:cTn id="175" fill="hold">
                            <p:stCondLst>
                              <p:cond delay="15000"/>
                            </p:stCondLst>
                            <p:childTnLst>
                              <p:par>
                                <p:cTn id="176" presetID="10" presetClass="exit" presetSubtype="0" fill="hold" nodeType="afterEffect">
                                  <p:stCondLst>
                                    <p:cond delay="0"/>
                                  </p:stCondLst>
                                  <p:childTnLst>
                                    <p:animEffect transition="out" filter="fade">
                                      <p:cBhvr>
                                        <p:cTn id="177" dur="500"/>
                                        <p:tgtEl>
                                          <p:spTgt spid="76"/>
                                        </p:tgtEl>
                                      </p:cBhvr>
                                    </p:animEffect>
                                    <p:set>
                                      <p:cBhvr>
                                        <p:cTn id="178" dur="1" fill="hold">
                                          <p:stCondLst>
                                            <p:cond delay="499"/>
                                          </p:stCondLst>
                                        </p:cTn>
                                        <p:tgtEl>
                                          <p:spTgt spid="76"/>
                                        </p:tgtEl>
                                        <p:attrNameLst>
                                          <p:attrName>style.visibility</p:attrName>
                                        </p:attrNameLst>
                                      </p:cBhvr>
                                      <p:to>
                                        <p:strVal val="hidden"/>
                                      </p:to>
                                    </p:set>
                                  </p:childTnLst>
                                </p:cTn>
                              </p:par>
                            </p:childTnLst>
                          </p:cTn>
                        </p:par>
                        <p:par>
                          <p:cTn id="179" fill="hold">
                            <p:stCondLst>
                              <p:cond delay="15500"/>
                            </p:stCondLst>
                            <p:childTnLst>
                              <p:par>
                                <p:cTn id="180" presetID="10" presetClass="exit" presetSubtype="0" fill="hold" nodeType="afterEffect">
                                  <p:stCondLst>
                                    <p:cond delay="0"/>
                                  </p:stCondLst>
                                  <p:childTnLst>
                                    <p:animEffect transition="out" filter="fade">
                                      <p:cBhvr>
                                        <p:cTn id="181" dur="500"/>
                                        <p:tgtEl>
                                          <p:spTgt spid="91"/>
                                        </p:tgtEl>
                                      </p:cBhvr>
                                    </p:animEffect>
                                    <p:set>
                                      <p:cBhvr>
                                        <p:cTn id="182" dur="1" fill="hold">
                                          <p:stCondLst>
                                            <p:cond delay="499"/>
                                          </p:stCondLst>
                                        </p:cTn>
                                        <p:tgtEl>
                                          <p:spTgt spid="91"/>
                                        </p:tgtEl>
                                        <p:attrNameLst>
                                          <p:attrName>style.visibility</p:attrName>
                                        </p:attrNameLst>
                                      </p:cBhvr>
                                      <p:to>
                                        <p:strVal val="hidden"/>
                                      </p:to>
                                    </p:set>
                                  </p:childTnLst>
                                </p:cTn>
                              </p:par>
                            </p:childTnLst>
                          </p:cTn>
                        </p:par>
                        <p:par>
                          <p:cTn id="183" fill="hold">
                            <p:stCondLst>
                              <p:cond delay="16000"/>
                            </p:stCondLst>
                            <p:childTnLst>
                              <p:par>
                                <p:cTn id="184" presetID="10" presetClass="entr" presetSubtype="0" fill="hold" nodeType="afterEffect">
                                  <p:stCondLst>
                                    <p:cond delay="0"/>
                                  </p:stCondLst>
                                  <p:childTnLst>
                                    <p:set>
                                      <p:cBhvr>
                                        <p:cTn id="185" dur="1" fill="hold">
                                          <p:stCondLst>
                                            <p:cond delay="0"/>
                                          </p:stCondLst>
                                        </p:cTn>
                                        <p:tgtEl>
                                          <p:spTgt spid="98"/>
                                        </p:tgtEl>
                                        <p:attrNameLst>
                                          <p:attrName>style.visibility</p:attrName>
                                        </p:attrNameLst>
                                      </p:cBhvr>
                                      <p:to>
                                        <p:strVal val="visible"/>
                                      </p:to>
                                    </p:set>
                                    <p:animEffect transition="in" filter="fade">
                                      <p:cBhvr>
                                        <p:cTn id="186" dur="500"/>
                                        <p:tgtEl>
                                          <p:spTgt spid="98"/>
                                        </p:tgtEl>
                                      </p:cBhvr>
                                    </p:animEffect>
                                  </p:childTnLst>
                                </p:cTn>
                              </p:par>
                              <p:par>
                                <p:cTn id="187" presetID="10" presetClass="entr" presetSubtype="0" fill="hold" nodeType="withEffect">
                                  <p:stCondLst>
                                    <p:cond delay="0"/>
                                  </p:stCondLst>
                                  <p:childTnLst>
                                    <p:set>
                                      <p:cBhvr>
                                        <p:cTn id="188" dur="1" fill="hold">
                                          <p:stCondLst>
                                            <p:cond delay="0"/>
                                          </p:stCondLst>
                                        </p:cTn>
                                        <p:tgtEl>
                                          <p:spTgt spid="99"/>
                                        </p:tgtEl>
                                        <p:attrNameLst>
                                          <p:attrName>style.visibility</p:attrName>
                                        </p:attrNameLst>
                                      </p:cBhvr>
                                      <p:to>
                                        <p:strVal val="visible"/>
                                      </p:to>
                                    </p:set>
                                    <p:animEffect transition="in" filter="fade">
                                      <p:cBhvr>
                                        <p:cTn id="189" dur="500"/>
                                        <p:tgtEl>
                                          <p:spTgt spid="99"/>
                                        </p:tgtEl>
                                      </p:cBhvr>
                                    </p:animEffect>
                                  </p:childTnLst>
                                </p:cTn>
                              </p:par>
                            </p:childTnLst>
                          </p:cTn>
                        </p:par>
                        <p:par>
                          <p:cTn id="190" fill="hold">
                            <p:stCondLst>
                              <p:cond delay="16500"/>
                            </p:stCondLst>
                            <p:childTnLst>
                              <p:par>
                                <p:cTn id="191" presetID="10" presetClass="exit" presetSubtype="0" fill="hold" nodeType="afterEffect">
                                  <p:stCondLst>
                                    <p:cond delay="0"/>
                                  </p:stCondLst>
                                  <p:childTnLst>
                                    <p:animEffect transition="out" filter="fade">
                                      <p:cBhvr>
                                        <p:cTn id="192" dur="500"/>
                                        <p:tgtEl>
                                          <p:spTgt spid="87"/>
                                        </p:tgtEl>
                                      </p:cBhvr>
                                    </p:animEffect>
                                    <p:set>
                                      <p:cBhvr>
                                        <p:cTn id="193" dur="1" fill="hold">
                                          <p:stCondLst>
                                            <p:cond delay="499"/>
                                          </p:stCondLst>
                                        </p:cTn>
                                        <p:tgtEl>
                                          <p:spTgt spid="87"/>
                                        </p:tgtEl>
                                        <p:attrNameLst>
                                          <p:attrName>style.visibility</p:attrName>
                                        </p:attrNameLst>
                                      </p:cBhvr>
                                      <p:to>
                                        <p:strVal val="hidden"/>
                                      </p:to>
                                    </p:set>
                                  </p:childTnLst>
                                </p:cTn>
                              </p:par>
                            </p:childTnLst>
                          </p:cTn>
                        </p:par>
                        <p:par>
                          <p:cTn id="194" fill="hold">
                            <p:stCondLst>
                              <p:cond delay="17000"/>
                            </p:stCondLst>
                            <p:childTnLst>
                              <p:par>
                                <p:cTn id="195" presetID="10" presetClass="exit" presetSubtype="0" fill="hold" nodeType="afterEffect">
                                  <p:stCondLst>
                                    <p:cond delay="0"/>
                                  </p:stCondLst>
                                  <p:childTnLst>
                                    <p:animEffect transition="out" filter="fade">
                                      <p:cBhvr>
                                        <p:cTn id="196" dur="500"/>
                                        <p:tgtEl>
                                          <p:spTgt spid="77"/>
                                        </p:tgtEl>
                                      </p:cBhvr>
                                    </p:animEffect>
                                    <p:set>
                                      <p:cBhvr>
                                        <p:cTn id="197" dur="1" fill="hold">
                                          <p:stCondLst>
                                            <p:cond delay="499"/>
                                          </p:stCondLst>
                                        </p:cTn>
                                        <p:tgtEl>
                                          <p:spTgt spid="77"/>
                                        </p:tgtEl>
                                        <p:attrNameLst>
                                          <p:attrName>style.visibility</p:attrName>
                                        </p:attrNameLst>
                                      </p:cBhvr>
                                      <p:to>
                                        <p:strVal val="hidden"/>
                                      </p:to>
                                    </p:set>
                                  </p:childTnLst>
                                </p:cTn>
                              </p:par>
                            </p:childTnLst>
                          </p:cTn>
                        </p:par>
                        <p:par>
                          <p:cTn id="198" fill="hold">
                            <p:stCondLst>
                              <p:cond delay="17500"/>
                            </p:stCondLst>
                            <p:childTnLst>
                              <p:par>
                                <p:cTn id="199" presetID="10" presetClass="entr" presetSubtype="0" fill="hold" nodeType="afterEffect">
                                  <p:stCondLst>
                                    <p:cond delay="0"/>
                                  </p:stCondLst>
                                  <p:childTnLst>
                                    <p:set>
                                      <p:cBhvr>
                                        <p:cTn id="200" dur="1" fill="hold">
                                          <p:stCondLst>
                                            <p:cond delay="0"/>
                                          </p:stCondLst>
                                        </p:cTn>
                                        <p:tgtEl>
                                          <p:spTgt spid="100"/>
                                        </p:tgtEl>
                                        <p:attrNameLst>
                                          <p:attrName>style.visibility</p:attrName>
                                        </p:attrNameLst>
                                      </p:cBhvr>
                                      <p:to>
                                        <p:strVal val="visible"/>
                                      </p:to>
                                    </p:set>
                                    <p:animEffect transition="in" filter="fade">
                                      <p:cBhvr>
                                        <p:cTn id="201" dur="500"/>
                                        <p:tgtEl>
                                          <p:spTgt spid="100"/>
                                        </p:tgtEl>
                                      </p:cBhvr>
                                    </p:animEffect>
                                  </p:childTnLst>
                                </p:cTn>
                              </p:par>
                              <p:par>
                                <p:cTn id="202" presetID="10" presetClass="entr" presetSubtype="0" fill="hold" nodeType="withEffect">
                                  <p:stCondLst>
                                    <p:cond delay="0"/>
                                  </p:stCondLst>
                                  <p:childTnLst>
                                    <p:set>
                                      <p:cBhvr>
                                        <p:cTn id="203" dur="1" fill="hold">
                                          <p:stCondLst>
                                            <p:cond delay="0"/>
                                          </p:stCondLst>
                                        </p:cTn>
                                        <p:tgtEl>
                                          <p:spTgt spid="101"/>
                                        </p:tgtEl>
                                        <p:attrNameLst>
                                          <p:attrName>style.visibility</p:attrName>
                                        </p:attrNameLst>
                                      </p:cBhvr>
                                      <p:to>
                                        <p:strVal val="visible"/>
                                      </p:to>
                                    </p:set>
                                    <p:animEffect transition="in" filter="fade">
                                      <p:cBhvr>
                                        <p:cTn id="204" dur="500"/>
                                        <p:tgtEl>
                                          <p:spTgt spid="101"/>
                                        </p:tgtEl>
                                      </p:cBhvr>
                                    </p:animEffect>
                                  </p:childTnLst>
                                </p:cTn>
                              </p:par>
                            </p:childTnLst>
                          </p:cTn>
                        </p:par>
                        <p:par>
                          <p:cTn id="205" fill="hold">
                            <p:stCondLst>
                              <p:cond delay="18000"/>
                            </p:stCondLst>
                            <p:childTnLst>
                              <p:par>
                                <p:cTn id="206" presetID="10" presetClass="exit" presetSubtype="0" fill="hold" nodeType="afterEffect">
                                  <p:stCondLst>
                                    <p:cond delay="0"/>
                                  </p:stCondLst>
                                  <p:childTnLst>
                                    <p:animEffect transition="out" filter="fade">
                                      <p:cBhvr>
                                        <p:cTn id="207" dur="500"/>
                                        <p:tgtEl>
                                          <p:spTgt spid="75"/>
                                        </p:tgtEl>
                                      </p:cBhvr>
                                    </p:animEffect>
                                    <p:set>
                                      <p:cBhvr>
                                        <p:cTn id="208" dur="1" fill="hold">
                                          <p:stCondLst>
                                            <p:cond delay="499"/>
                                          </p:stCondLst>
                                        </p:cTn>
                                        <p:tgtEl>
                                          <p:spTgt spid="75"/>
                                        </p:tgtEl>
                                        <p:attrNameLst>
                                          <p:attrName>style.visibility</p:attrName>
                                        </p:attrNameLst>
                                      </p:cBhvr>
                                      <p:to>
                                        <p:strVal val="hidden"/>
                                      </p:to>
                                    </p:set>
                                  </p:childTnLst>
                                </p:cTn>
                              </p:par>
                            </p:childTnLst>
                          </p:cTn>
                        </p:par>
                        <p:par>
                          <p:cTn id="209" fill="hold">
                            <p:stCondLst>
                              <p:cond delay="18500"/>
                            </p:stCondLst>
                            <p:childTnLst>
                              <p:par>
                                <p:cTn id="210" presetID="10" presetClass="exit" presetSubtype="0" fill="hold" nodeType="afterEffect">
                                  <p:stCondLst>
                                    <p:cond delay="0"/>
                                  </p:stCondLst>
                                  <p:childTnLst>
                                    <p:animEffect transition="out" filter="fade">
                                      <p:cBhvr>
                                        <p:cTn id="211" dur="500"/>
                                        <p:tgtEl>
                                          <p:spTgt spid="89"/>
                                        </p:tgtEl>
                                      </p:cBhvr>
                                    </p:animEffect>
                                    <p:set>
                                      <p:cBhvr>
                                        <p:cTn id="212" dur="1" fill="hold">
                                          <p:stCondLst>
                                            <p:cond delay="499"/>
                                          </p:stCondLst>
                                        </p:cTn>
                                        <p:tgtEl>
                                          <p:spTgt spid="89"/>
                                        </p:tgtEl>
                                        <p:attrNameLst>
                                          <p:attrName>style.visibility</p:attrName>
                                        </p:attrNameLst>
                                      </p:cBhvr>
                                      <p:to>
                                        <p:strVal val="hidden"/>
                                      </p:to>
                                    </p:set>
                                  </p:childTnLst>
                                </p:cTn>
                              </p:par>
                            </p:childTnLst>
                          </p:cTn>
                        </p:par>
                        <p:par>
                          <p:cTn id="213" fill="hold">
                            <p:stCondLst>
                              <p:cond delay="19000"/>
                            </p:stCondLst>
                            <p:childTnLst>
                              <p:par>
                                <p:cTn id="214" presetID="10" presetClass="entr" presetSubtype="0" fill="hold" nodeType="afterEffect">
                                  <p:stCondLst>
                                    <p:cond delay="0"/>
                                  </p:stCondLst>
                                  <p:childTnLst>
                                    <p:set>
                                      <p:cBhvr>
                                        <p:cTn id="215" dur="1" fill="hold">
                                          <p:stCondLst>
                                            <p:cond delay="0"/>
                                          </p:stCondLst>
                                        </p:cTn>
                                        <p:tgtEl>
                                          <p:spTgt spid="102"/>
                                        </p:tgtEl>
                                        <p:attrNameLst>
                                          <p:attrName>style.visibility</p:attrName>
                                        </p:attrNameLst>
                                      </p:cBhvr>
                                      <p:to>
                                        <p:strVal val="visible"/>
                                      </p:to>
                                    </p:set>
                                    <p:animEffect transition="in" filter="fade">
                                      <p:cBhvr>
                                        <p:cTn id="216" dur="500"/>
                                        <p:tgtEl>
                                          <p:spTgt spid="102"/>
                                        </p:tgtEl>
                                      </p:cBhvr>
                                    </p:animEffect>
                                  </p:childTnLst>
                                </p:cTn>
                              </p:par>
                              <p:par>
                                <p:cTn id="217" presetID="10" presetClass="entr" presetSubtype="0" fill="hold" nodeType="with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500"/>
                                        <p:tgtEl>
                                          <p:spTgt spid="103"/>
                                        </p:tgtEl>
                                      </p:cBhvr>
                                    </p:animEffect>
                                  </p:childTnLst>
                                </p:cTn>
                              </p:par>
                            </p:childTnLst>
                          </p:cTn>
                        </p:par>
                        <p:par>
                          <p:cTn id="220" fill="hold">
                            <p:stCondLst>
                              <p:cond delay="19500"/>
                            </p:stCondLst>
                            <p:childTnLst>
                              <p:par>
                                <p:cTn id="221" presetID="10" presetClass="exit" presetSubtype="0" fill="hold" nodeType="afterEffect">
                                  <p:stCondLst>
                                    <p:cond delay="0"/>
                                  </p:stCondLst>
                                  <p:childTnLst>
                                    <p:animEffect transition="out" filter="fade">
                                      <p:cBhvr>
                                        <p:cTn id="222" dur="500"/>
                                        <p:tgtEl>
                                          <p:spTgt spid="95"/>
                                        </p:tgtEl>
                                      </p:cBhvr>
                                    </p:animEffect>
                                    <p:set>
                                      <p:cBhvr>
                                        <p:cTn id="223" dur="1" fill="hold">
                                          <p:stCondLst>
                                            <p:cond delay="499"/>
                                          </p:stCondLst>
                                        </p:cTn>
                                        <p:tgtEl>
                                          <p:spTgt spid="95"/>
                                        </p:tgtEl>
                                        <p:attrNameLst>
                                          <p:attrName>style.visibility</p:attrName>
                                        </p:attrNameLst>
                                      </p:cBhvr>
                                      <p:to>
                                        <p:strVal val="hidden"/>
                                      </p:to>
                                    </p:set>
                                  </p:childTnLst>
                                </p:cTn>
                              </p:par>
                            </p:childTnLst>
                          </p:cTn>
                        </p:par>
                        <p:par>
                          <p:cTn id="224" fill="hold">
                            <p:stCondLst>
                              <p:cond delay="20000"/>
                            </p:stCondLst>
                            <p:childTnLst>
                              <p:par>
                                <p:cTn id="225" presetID="10" presetClass="exit" presetSubtype="0" fill="hold" nodeType="afterEffect">
                                  <p:stCondLst>
                                    <p:cond delay="0"/>
                                  </p:stCondLst>
                                  <p:childTnLst>
                                    <p:animEffect transition="out" filter="fade">
                                      <p:cBhvr>
                                        <p:cTn id="226" dur="500"/>
                                        <p:tgtEl>
                                          <p:spTgt spid="70"/>
                                        </p:tgtEl>
                                      </p:cBhvr>
                                    </p:animEffect>
                                    <p:set>
                                      <p:cBhvr>
                                        <p:cTn id="227" dur="1" fill="hold">
                                          <p:stCondLst>
                                            <p:cond delay="499"/>
                                          </p:stCondLst>
                                        </p:cTn>
                                        <p:tgtEl>
                                          <p:spTgt spid="70"/>
                                        </p:tgtEl>
                                        <p:attrNameLst>
                                          <p:attrName>style.visibility</p:attrName>
                                        </p:attrNameLst>
                                      </p:cBhvr>
                                      <p:to>
                                        <p:strVal val="hidden"/>
                                      </p:to>
                                    </p:set>
                                  </p:childTnLst>
                                </p:cTn>
                              </p:par>
                            </p:childTnLst>
                          </p:cTn>
                        </p:par>
                        <p:par>
                          <p:cTn id="228" fill="hold">
                            <p:stCondLst>
                              <p:cond delay="20500"/>
                            </p:stCondLst>
                            <p:childTnLst>
                              <p:par>
                                <p:cTn id="229" presetID="10" presetClass="exit" presetSubtype="0" fill="hold" nodeType="afterEffect">
                                  <p:stCondLst>
                                    <p:cond delay="0"/>
                                  </p:stCondLst>
                                  <p:childTnLst>
                                    <p:animEffect transition="out" filter="fade">
                                      <p:cBhvr>
                                        <p:cTn id="230" dur="500"/>
                                        <p:tgtEl>
                                          <p:spTgt spid="68"/>
                                        </p:tgtEl>
                                      </p:cBhvr>
                                    </p:animEffect>
                                    <p:set>
                                      <p:cBhvr>
                                        <p:cTn id="231" dur="1" fill="hold">
                                          <p:stCondLst>
                                            <p:cond delay="499"/>
                                          </p:stCondLst>
                                        </p:cTn>
                                        <p:tgtEl>
                                          <p:spTgt spid="68"/>
                                        </p:tgtEl>
                                        <p:attrNameLst>
                                          <p:attrName>style.visibility</p:attrName>
                                        </p:attrNameLst>
                                      </p:cBhvr>
                                      <p:to>
                                        <p:strVal val="hidden"/>
                                      </p:to>
                                    </p:set>
                                  </p:childTnLst>
                                </p:cTn>
                              </p:par>
                            </p:childTnLst>
                          </p:cTn>
                        </p:par>
                        <p:par>
                          <p:cTn id="232" fill="hold">
                            <p:stCondLst>
                              <p:cond delay="21000"/>
                            </p:stCondLst>
                            <p:childTnLst>
                              <p:par>
                                <p:cTn id="233" presetID="10" presetClass="entr" presetSubtype="0" fill="hold" nodeType="afterEffect">
                                  <p:stCondLst>
                                    <p:cond delay="0"/>
                                  </p:stCondLst>
                                  <p:childTnLst>
                                    <p:set>
                                      <p:cBhvr>
                                        <p:cTn id="234" dur="1" fill="hold">
                                          <p:stCondLst>
                                            <p:cond delay="0"/>
                                          </p:stCondLst>
                                        </p:cTn>
                                        <p:tgtEl>
                                          <p:spTgt spid="115"/>
                                        </p:tgtEl>
                                        <p:attrNameLst>
                                          <p:attrName>style.visibility</p:attrName>
                                        </p:attrNameLst>
                                      </p:cBhvr>
                                      <p:to>
                                        <p:strVal val="visible"/>
                                      </p:to>
                                    </p:set>
                                    <p:animEffect transition="in" filter="fade">
                                      <p:cBhvr>
                                        <p:cTn id="235" dur="500"/>
                                        <p:tgtEl>
                                          <p:spTgt spid="115"/>
                                        </p:tgtEl>
                                      </p:cBhvr>
                                    </p:animEffect>
                                  </p:childTnLst>
                                </p:cTn>
                              </p:par>
                            </p:childTnLst>
                          </p:cTn>
                        </p:par>
                        <p:par>
                          <p:cTn id="236" fill="hold">
                            <p:stCondLst>
                              <p:cond delay="21500"/>
                            </p:stCondLst>
                            <p:childTnLst>
                              <p:par>
                                <p:cTn id="237" presetID="10" presetClass="entr" presetSubtype="0" fill="hold" nodeType="afterEffect">
                                  <p:stCondLst>
                                    <p:cond delay="0"/>
                                  </p:stCondLst>
                                  <p:childTnLst>
                                    <p:set>
                                      <p:cBhvr>
                                        <p:cTn id="238" dur="1" fill="hold">
                                          <p:stCondLst>
                                            <p:cond delay="0"/>
                                          </p:stCondLst>
                                        </p:cTn>
                                        <p:tgtEl>
                                          <p:spTgt spid="104"/>
                                        </p:tgtEl>
                                        <p:attrNameLst>
                                          <p:attrName>style.visibility</p:attrName>
                                        </p:attrNameLst>
                                      </p:cBhvr>
                                      <p:to>
                                        <p:strVal val="visible"/>
                                      </p:to>
                                    </p:set>
                                    <p:animEffect transition="in" filter="fade">
                                      <p:cBhvr>
                                        <p:cTn id="239" dur="500"/>
                                        <p:tgtEl>
                                          <p:spTgt spid="104"/>
                                        </p:tgtEl>
                                      </p:cBhvr>
                                    </p:animEffect>
                                  </p:childTnLst>
                                </p:cTn>
                              </p:par>
                              <p:par>
                                <p:cTn id="240" presetID="10" presetClass="entr" presetSubtype="0" fill="hold" nodeType="withEffect">
                                  <p:stCondLst>
                                    <p:cond delay="0"/>
                                  </p:stCondLst>
                                  <p:childTnLst>
                                    <p:set>
                                      <p:cBhvr>
                                        <p:cTn id="241" dur="1" fill="hold">
                                          <p:stCondLst>
                                            <p:cond delay="0"/>
                                          </p:stCondLst>
                                        </p:cTn>
                                        <p:tgtEl>
                                          <p:spTgt spid="105"/>
                                        </p:tgtEl>
                                        <p:attrNameLst>
                                          <p:attrName>style.visibility</p:attrName>
                                        </p:attrNameLst>
                                      </p:cBhvr>
                                      <p:to>
                                        <p:strVal val="visible"/>
                                      </p:to>
                                    </p:set>
                                    <p:animEffect transition="in" filter="fade">
                                      <p:cBhvr>
                                        <p:cTn id="242" dur="500"/>
                                        <p:tgtEl>
                                          <p:spTgt spid="105"/>
                                        </p:tgtEl>
                                      </p:cBhvr>
                                    </p:animEffect>
                                  </p:childTnLst>
                                </p:cTn>
                              </p:par>
                            </p:childTnLst>
                          </p:cTn>
                        </p:par>
                        <p:par>
                          <p:cTn id="243" fill="hold">
                            <p:stCondLst>
                              <p:cond delay="22000"/>
                            </p:stCondLst>
                            <p:childTnLst>
                              <p:par>
                                <p:cTn id="244" presetID="10" presetClass="exit" presetSubtype="0" fill="hold" nodeType="afterEffect">
                                  <p:stCondLst>
                                    <p:cond delay="0"/>
                                  </p:stCondLst>
                                  <p:childTnLst>
                                    <p:animEffect transition="out" filter="fade">
                                      <p:cBhvr>
                                        <p:cTn id="245" dur="500"/>
                                        <p:tgtEl>
                                          <p:spTgt spid="88"/>
                                        </p:tgtEl>
                                      </p:cBhvr>
                                    </p:animEffect>
                                    <p:set>
                                      <p:cBhvr>
                                        <p:cTn id="246" dur="1" fill="hold">
                                          <p:stCondLst>
                                            <p:cond delay="499"/>
                                          </p:stCondLst>
                                        </p:cTn>
                                        <p:tgtEl>
                                          <p:spTgt spid="88"/>
                                        </p:tgtEl>
                                        <p:attrNameLst>
                                          <p:attrName>style.visibility</p:attrName>
                                        </p:attrNameLst>
                                      </p:cBhvr>
                                      <p:to>
                                        <p:strVal val="hidden"/>
                                      </p:to>
                                    </p:set>
                                  </p:childTnLst>
                                </p:cTn>
                              </p:par>
                            </p:childTnLst>
                          </p:cTn>
                        </p:par>
                        <p:par>
                          <p:cTn id="247" fill="hold">
                            <p:stCondLst>
                              <p:cond delay="22500"/>
                            </p:stCondLst>
                            <p:childTnLst>
                              <p:par>
                                <p:cTn id="248" presetID="10" presetClass="exit" presetSubtype="0" fill="hold" nodeType="afterEffect">
                                  <p:stCondLst>
                                    <p:cond delay="0"/>
                                  </p:stCondLst>
                                  <p:childTnLst>
                                    <p:animEffect transition="out" filter="fade">
                                      <p:cBhvr>
                                        <p:cTn id="249" dur="500"/>
                                        <p:tgtEl>
                                          <p:spTgt spid="81"/>
                                        </p:tgtEl>
                                      </p:cBhvr>
                                    </p:animEffect>
                                    <p:set>
                                      <p:cBhvr>
                                        <p:cTn id="250" dur="1" fill="hold">
                                          <p:stCondLst>
                                            <p:cond delay="499"/>
                                          </p:stCondLst>
                                        </p:cTn>
                                        <p:tgtEl>
                                          <p:spTgt spid="81"/>
                                        </p:tgtEl>
                                        <p:attrNameLst>
                                          <p:attrName>style.visibility</p:attrName>
                                        </p:attrNameLst>
                                      </p:cBhvr>
                                      <p:to>
                                        <p:strVal val="hidden"/>
                                      </p:to>
                                    </p:set>
                                  </p:childTnLst>
                                </p:cTn>
                              </p:par>
                            </p:childTnLst>
                          </p:cTn>
                        </p:par>
                        <p:par>
                          <p:cTn id="251" fill="hold">
                            <p:stCondLst>
                              <p:cond delay="23000"/>
                            </p:stCondLst>
                            <p:childTnLst>
                              <p:par>
                                <p:cTn id="252" presetID="10" presetClass="exit" presetSubtype="0" fill="hold" nodeType="afterEffect">
                                  <p:stCondLst>
                                    <p:cond delay="0"/>
                                  </p:stCondLst>
                                  <p:childTnLst>
                                    <p:animEffect transition="out" filter="fade">
                                      <p:cBhvr>
                                        <p:cTn id="253" dur="500"/>
                                        <p:tgtEl>
                                          <p:spTgt spid="96"/>
                                        </p:tgtEl>
                                      </p:cBhvr>
                                    </p:animEffect>
                                    <p:set>
                                      <p:cBhvr>
                                        <p:cTn id="254" dur="1" fill="hold">
                                          <p:stCondLst>
                                            <p:cond delay="499"/>
                                          </p:stCondLst>
                                        </p:cTn>
                                        <p:tgtEl>
                                          <p:spTgt spid="96"/>
                                        </p:tgtEl>
                                        <p:attrNameLst>
                                          <p:attrName>style.visibility</p:attrName>
                                        </p:attrNameLst>
                                      </p:cBhvr>
                                      <p:to>
                                        <p:strVal val="hidden"/>
                                      </p:to>
                                    </p:set>
                                  </p:childTnLst>
                                </p:cTn>
                              </p:par>
                            </p:childTnLst>
                          </p:cTn>
                        </p:par>
                        <p:par>
                          <p:cTn id="255" fill="hold">
                            <p:stCondLst>
                              <p:cond delay="23500"/>
                            </p:stCondLst>
                            <p:childTnLst>
                              <p:par>
                                <p:cTn id="256" presetID="10" presetClass="exit" presetSubtype="0" fill="hold" nodeType="afterEffect">
                                  <p:stCondLst>
                                    <p:cond delay="0"/>
                                  </p:stCondLst>
                                  <p:childTnLst>
                                    <p:animEffect transition="out" filter="fade">
                                      <p:cBhvr>
                                        <p:cTn id="257" dur="500"/>
                                        <p:tgtEl>
                                          <p:spTgt spid="103"/>
                                        </p:tgtEl>
                                      </p:cBhvr>
                                    </p:animEffect>
                                    <p:set>
                                      <p:cBhvr>
                                        <p:cTn id="258" dur="1" fill="hold">
                                          <p:stCondLst>
                                            <p:cond delay="499"/>
                                          </p:stCondLst>
                                        </p:cTn>
                                        <p:tgtEl>
                                          <p:spTgt spid="103"/>
                                        </p:tgtEl>
                                        <p:attrNameLst>
                                          <p:attrName>style.visibility</p:attrName>
                                        </p:attrNameLst>
                                      </p:cBhvr>
                                      <p:to>
                                        <p:strVal val="hidden"/>
                                      </p:to>
                                    </p:set>
                                  </p:childTnLst>
                                </p:cTn>
                              </p:par>
                            </p:childTnLst>
                          </p:cTn>
                        </p:par>
                        <p:par>
                          <p:cTn id="259" fill="hold">
                            <p:stCondLst>
                              <p:cond delay="24000"/>
                            </p:stCondLst>
                            <p:childTnLst>
                              <p:par>
                                <p:cTn id="260" presetID="10" presetClass="entr" presetSubtype="0" fill="hold" nodeType="afterEffect">
                                  <p:stCondLst>
                                    <p:cond delay="0"/>
                                  </p:stCondLst>
                                  <p:childTnLst>
                                    <p:set>
                                      <p:cBhvr>
                                        <p:cTn id="261" dur="1" fill="hold">
                                          <p:stCondLst>
                                            <p:cond delay="0"/>
                                          </p:stCondLst>
                                        </p:cTn>
                                        <p:tgtEl>
                                          <p:spTgt spid="114"/>
                                        </p:tgtEl>
                                        <p:attrNameLst>
                                          <p:attrName>style.visibility</p:attrName>
                                        </p:attrNameLst>
                                      </p:cBhvr>
                                      <p:to>
                                        <p:strVal val="visible"/>
                                      </p:to>
                                    </p:set>
                                    <p:animEffect transition="in" filter="fade">
                                      <p:cBhvr>
                                        <p:cTn id="262" dur="500"/>
                                        <p:tgtEl>
                                          <p:spTgt spid="114"/>
                                        </p:tgtEl>
                                      </p:cBhvr>
                                    </p:animEffect>
                                  </p:childTnLst>
                                </p:cTn>
                              </p:par>
                            </p:childTnLst>
                          </p:cTn>
                        </p:par>
                        <p:par>
                          <p:cTn id="263" fill="hold">
                            <p:stCondLst>
                              <p:cond delay="24500"/>
                            </p:stCondLst>
                            <p:childTnLst>
                              <p:par>
                                <p:cTn id="264" presetID="10" presetClass="entr" presetSubtype="0" fill="hold" nodeType="afterEffect">
                                  <p:stCondLst>
                                    <p:cond delay="0"/>
                                  </p:stCondLst>
                                  <p:childTnLst>
                                    <p:set>
                                      <p:cBhvr>
                                        <p:cTn id="265" dur="1" fill="hold">
                                          <p:stCondLst>
                                            <p:cond delay="0"/>
                                          </p:stCondLst>
                                        </p:cTn>
                                        <p:tgtEl>
                                          <p:spTgt spid="116"/>
                                        </p:tgtEl>
                                        <p:attrNameLst>
                                          <p:attrName>style.visibility</p:attrName>
                                        </p:attrNameLst>
                                      </p:cBhvr>
                                      <p:to>
                                        <p:strVal val="visible"/>
                                      </p:to>
                                    </p:set>
                                    <p:animEffect transition="in" filter="fade">
                                      <p:cBhvr>
                                        <p:cTn id="266" dur="500"/>
                                        <p:tgtEl>
                                          <p:spTgt spid="116"/>
                                        </p:tgtEl>
                                      </p:cBhvr>
                                    </p:animEffect>
                                  </p:childTnLst>
                                </p:cTn>
                              </p:par>
                            </p:childTnLst>
                          </p:cTn>
                        </p:par>
                        <p:par>
                          <p:cTn id="267" fill="hold">
                            <p:stCondLst>
                              <p:cond delay="25000"/>
                            </p:stCondLst>
                            <p:childTnLst>
                              <p:par>
                                <p:cTn id="268" presetID="10" presetClass="entr" presetSubtype="0" fill="hold" nodeType="afterEffect">
                                  <p:stCondLst>
                                    <p:cond delay="0"/>
                                  </p:stCondLst>
                                  <p:childTnLst>
                                    <p:set>
                                      <p:cBhvr>
                                        <p:cTn id="269" dur="1" fill="hold">
                                          <p:stCondLst>
                                            <p:cond delay="0"/>
                                          </p:stCondLst>
                                        </p:cTn>
                                        <p:tgtEl>
                                          <p:spTgt spid="106"/>
                                        </p:tgtEl>
                                        <p:attrNameLst>
                                          <p:attrName>style.visibility</p:attrName>
                                        </p:attrNameLst>
                                      </p:cBhvr>
                                      <p:to>
                                        <p:strVal val="visible"/>
                                      </p:to>
                                    </p:set>
                                    <p:animEffect transition="in" filter="fade">
                                      <p:cBhvr>
                                        <p:cTn id="270" dur="500"/>
                                        <p:tgtEl>
                                          <p:spTgt spid="106"/>
                                        </p:tgtEl>
                                      </p:cBhvr>
                                    </p:animEffect>
                                  </p:childTnLst>
                                </p:cTn>
                              </p:par>
                              <p:par>
                                <p:cTn id="271" presetID="10" presetClass="entr" presetSubtype="0" fill="hold" nodeType="withEffect">
                                  <p:stCondLst>
                                    <p:cond delay="0"/>
                                  </p:stCondLst>
                                  <p:childTnLst>
                                    <p:set>
                                      <p:cBhvr>
                                        <p:cTn id="272" dur="1" fill="hold">
                                          <p:stCondLst>
                                            <p:cond delay="0"/>
                                          </p:stCondLst>
                                        </p:cTn>
                                        <p:tgtEl>
                                          <p:spTgt spid="107"/>
                                        </p:tgtEl>
                                        <p:attrNameLst>
                                          <p:attrName>style.visibility</p:attrName>
                                        </p:attrNameLst>
                                      </p:cBhvr>
                                      <p:to>
                                        <p:strVal val="visible"/>
                                      </p:to>
                                    </p:set>
                                    <p:animEffect transition="in" filter="fade">
                                      <p:cBhvr>
                                        <p:cTn id="273" dur="500"/>
                                        <p:tgtEl>
                                          <p:spTgt spid="107"/>
                                        </p:tgtEl>
                                      </p:cBhvr>
                                    </p:animEffect>
                                  </p:childTnLst>
                                </p:cTn>
                              </p:par>
                            </p:childTnLst>
                          </p:cTn>
                        </p:par>
                        <p:par>
                          <p:cTn id="274" fill="hold">
                            <p:stCondLst>
                              <p:cond delay="25500"/>
                            </p:stCondLst>
                            <p:childTnLst>
                              <p:par>
                                <p:cTn id="275" presetID="10" presetClass="exit" presetSubtype="0" fill="hold" nodeType="afterEffect">
                                  <p:stCondLst>
                                    <p:cond delay="0"/>
                                  </p:stCondLst>
                                  <p:childTnLst>
                                    <p:animEffect transition="out" filter="fade">
                                      <p:cBhvr>
                                        <p:cTn id="276" dur="500"/>
                                        <p:tgtEl>
                                          <p:spTgt spid="66"/>
                                        </p:tgtEl>
                                      </p:cBhvr>
                                    </p:animEffect>
                                    <p:set>
                                      <p:cBhvr>
                                        <p:cTn id="277" dur="1" fill="hold">
                                          <p:stCondLst>
                                            <p:cond delay="499"/>
                                          </p:stCondLst>
                                        </p:cTn>
                                        <p:tgtEl>
                                          <p:spTgt spid="66"/>
                                        </p:tgtEl>
                                        <p:attrNameLst>
                                          <p:attrName>style.visibility</p:attrName>
                                        </p:attrNameLst>
                                      </p:cBhvr>
                                      <p:to>
                                        <p:strVal val="hidden"/>
                                      </p:to>
                                    </p:set>
                                  </p:childTnLst>
                                </p:cTn>
                              </p:par>
                            </p:childTnLst>
                          </p:cTn>
                        </p:par>
                        <p:par>
                          <p:cTn id="278" fill="hold">
                            <p:stCondLst>
                              <p:cond delay="26000"/>
                            </p:stCondLst>
                            <p:childTnLst>
                              <p:par>
                                <p:cTn id="279" presetID="10" presetClass="exit" presetSubtype="0" fill="hold" nodeType="afterEffect">
                                  <p:stCondLst>
                                    <p:cond delay="0"/>
                                  </p:stCondLst>
                                  <p:childTnLst>
                                    <p:animEffect transition="out" filter="fade">
                                      <p:cBhvr>
                                        <p:cTn id="280" dur="500"/>
                                        <p:tgtEl>
                                          <p:spTgt spid="92"/>
                                        </p:tgtEl>
                                      </p:cBhvr>
                                    </p:animEffect>
                                    <p:set>
                                      <p:cBhvr>
                                        <p:cTn id="281" dur="1" fill="hold">
                                          <p:stCondLst>
                                            <p:cond delay="499"/>
                                          </p:stCondLst>
                                        </p:cTn>
                                        <p:tgtEl>
                                          <p:spTgt spid="92"/>
                                        </p:tgtEl>
                                        <p:attrNameLst>
                                          <p:attrName>style.visibility</p:attrName>
                                        </p:attrNameLst>
                                      </p:cBhvr>
                                      <p:to>
                                        <p:strVal val="hidden"/>
                                      </p:to>
                                    </p:set>
                                  </p:childTnLst>
                                </p:cTn>
                              </p:par>
                            </p:childTnLst>
                          </p:cTn>
                        </p:par>
                        <p:par>
                          <p:cTn id="282" fill="hold">
                            <p:stCondLst>
                              <p:cond delay="26500"/>
                            </p:stCondLst>
                            <p:childTnLst>
                              <p:par>
                                <p:cTn id="283" presetID="10" presetClass="entr" presetSubtype="0" fill="hold" nodeType="afterEffect">
                                  <p:stCondLst>
                                    <p:cond delay="0"/>
                                  </p:stCondLst>
                                  <p:childTnLst>
                                    <p:set>
                                      <p:cBhvr>
                                        <p:cTn id="284" dur="1" fill="hold">
                                          <p:stCondLst>
                                            <p:cond delay="0"/>
                                          </p:stCondLst>
                                        </p:cTn>
                                        <p:tgtEl>
                                          <p:spTgt spid="108"/>
                                        </p:tgtEl>
                                        <p:attrNameLst>
                                          <p:attrName>style.visibility</p:attrName>
                                        </p:attrNameLst>
                                      </p:cBhvr>
                                      <p:to>
                                        <p:strVal val="visible"/>
                                      </p:to>
                                    </p:set>
                                    <p:animEffect transition="in" filter="fade">
                                      <p:cBhvr>
                                        <p:cTn id="285" dur="500"/>
                                        <p:tgtEl>
                                          <p:spTgt spid="108"/>
                                        </p:tgtEl>
                                      </p:cBhvr>
                                    </p:animEffect>
                                  </p:childTnLst>
                                </p:cTn>
                              </p:par>
                              <p:par>
                                <p:cTn id="286" presetID="10" presetClass="entr" presetSubtype="0" fill="hold" nodeType="withEffect">
                                  <p:stCondLst>
                                    <p:cond delay="0"/>
                                  </p:stCondLst>
                                  <p:childTnLst>
                                    <p:set>
                                      <p:cBhvr>
                                        <p:cTn id="287" dur="1" fill="hold">
                                          <p:stCondLst>
                                            <p:cond delay="0"/>
                                          </p:stCondLst>
                                        </p:cTn>
                                        <p:tgtEl>
                                          <p:spTgt spid="109"/>
                                        </p:tgtEl>
                                        <p:attrNameLst>
                                          <p:attrName>style.visibility</p:attrName>
                                        </p:attrNameLst>
                                      </p:cBhvr>
                                      <p:to>
                                        <p:strVal val="visible"/>
                                      </p:to>
                                    </p:set>
                                    <p:animEffect transition="in" filter="fade">
                                      <p:cBhvr>
                                        <p:cTn id="288" dur="500"/>
                                        <p:tgtEl>
                                          <p:spTgt spid="109"/>
                                        </p:tgtEl>
                                      </p:cBhvr>
                                    </p:animEffect>
                                  </p:childTnLst>
                                </p:cTn>
                              </p:par>
                            </p:childTnLst>
                          </p:cTn>
                        </p:par>
                        <p:par>
                          <p:cTn id="289" fill="hold">
                            <p:stCondLst>
                              <p:cond delay="27000"/>
                            </p:stCondLst>
                            <p:childTnLst>
                              <p:par>
                                <p:cTn id="290" presetID="10" presetClass="exit" presetSubtype="0" fill="hold" nodeType="afterEffect">
                                  <p:stCondLst>
                                    <p:cond delay="0"/>
                                  </p:stCondLst>
                                  <p:childTnLst>
                                    <p:animEffect transition="out" filter="fade">
                                      <p:cBhvr>
                                        <p:cTn id="291" dur="500"/>
                                        <p:tgtEl>
                                          <p:spTgt spid="101"/>
                                        </p:tgtEl>
                                      </p:cBhvr>
                                    </p:animEffect>
                                    <p:set>
                                      <p:cBhvr>
                                        <p:cTn id="292" dur="1" fill="hold">
                                          <p:stCondLst>
                                            <p:cond delay="499"/>
                                          </p:stCondLst>
                                        </p:cTn>
                                        <p:tgtEl>
                                          <p:spTgt spid="101"/>
                                        </p:tgtEl>
                                        <p:attrNameLst>
                                          <p:attrName>style.visibility</p:attrName>
                                        </p:attrNameLst>
                                      </p:cBhvr>
                                      <p:to>
                                        <p:strVal val="hidden"/>
                                      </p:to>
                                    </p:set>
                                  </p:childTnLst>
                                </p:cTn>
                              </p:par>
                            </p:childTnLst>
                          </p:cTn>
                        </p:par>
                        <p:par>
                          <p:cTn id="293" fill="hold">
                            <p:stCondLst>
                              <p:cond delay="27500"/>
                            </p:stCondLst>
                            <p:childTnLst>
                              <p:par>
                                <p:cTn id="294" presetID="10" presetClass="exit" presetSubtype="0" fill="hold" nodeType="afterEffect">
                                  <p:stCondLst>
                                    <p:cond delay="0"/>
                                  </p:stCondLst>
                                  <p:childTnLst>
                                    <p:animEffect transition="out" filter="fade">
                                      <p:cBhvr>
                                        <p:cTn id="295" dur="500"/>
                                        <p:tgtEl>
                                          <p:spTgt spid="79"/>
                                        </p:tgtEl>
                                      </p:cBhvr>
                                    </p:animEffect>
                                    <p:set>
                                      <p:cBhvr>
                                        <p:cTn id="296" dur="1" fill="hold">
                                          <p:stCondLst>
                                            <p:cond delay="499"/>
                                          </p:stCondLst>
                                        </p:cTn>
                                        <p:tgtEl>
                                          <p:spTgt spid="79"/>
                                        </p:tgtEl>
                                        <p:attrNameLst>
                                          <p:attrName>style.visibility</p:attrName>
                                        </p:attrNameLst>
                                      </p:cBhvr>
                                      <p:to>
                                        <p:strVal val="hidden"/>
                                      </p:to>
                                    </p:set>
                                  </p:childTnLst>
                                </p:cTn>
                              </p:par>
                            </p:childTnLst>
                          </p:cTn>
                        </p:par>
                        <p:par>
                          <p:cTn id="297" fill="hold">
                            <p:stCondLst>
                              <p:cond delay="28000"/>
                            </p:stCondLst>
                            <p:childTnLst>
                              <p:par>
                                <p:cTn id="298" presetID="10" presetClass="entr" presetSubtype="0" fill="hold" nodeType="afterEffect">
                                  <p:stCondLst>
                                    <p:cond delay="0"/>
                                  </p:stCondLst>
                                  <p:childTnLst>
                                    <p:set>
                                      <p:cBhvr>
                                        <p:cTn id="299" dur="1" fill="hold">
                                          <p:stCondLst>
                                            <p:cond delay="0"/>
                                          </p:stCondLst>
                                        </p:cTn>
                                        <p:tgtEl>
                                          <p:spTgt spid="110"/>
                                        </p:tgtEl>
                                        <p:attrNameLst>
                                          <p:attrName>style.visibility</p:attrName>
                                        </p:attrNameLst>
                                      </p:cBhvr>
                                      <p:to>
                                        <p:strVal val="visible"/>
                                      </p:to>
                                    </p:set>
                                    <p:animEffect transition="in" filter="fade">
                                      <p:cBhvr>
                                        <p:cTn id="300" dur="500"/>
                                        <p:tgtEl>
                                          <p:spTgt spid="110"/>
                                        </p:tgtEl>
                                      </p:cBhvr>
                                    </p:animEffect>
                                  </p:childTnLst>
                                </p:cTn>
                              </p:par>
                              <p:par>
                                <p:cTn id="301" presetID="10" presetClass="entr" presetSubtype="0" fill="hold" nodeType="withEffect">
                                  <p:stCondLst>
                                    <p:cond delay="0"/>
                                  </p:stCondLst>
                                  <p:childTnLst>
                                    <p:set>
                                      <p:cBhvr>
                                        <p:cTn id="302" dur="1" fill="hold">
                                          <p:stCondLst>
                                            <p:cond delay="0"/>
                                          </p:stCondLst>
                                        </p:cTn>
                                        <p:tgtEl>
                                          <p:spTgt spid="111"/>
                                        </p:tgtEl>
                                        <p:attrNameLst>
                                          <p:attrName>style.visibility</p:attrName>
                                        </p:attrNameLst>
                                      </p:cBhvr>
                                      <p:to>
                                        <p:strVal val="visible"/>
                                      </p:to>
                                    </p:set>
                                    <p:animEffect transition="in" filter="fade">
                                      <p:cBhvr>
                                        <p:cTn id="303" dur="500"/>
                                        <p:tgtEl>
                                          <p:spTgt spid="111"/>
                                        </p:tgtEl>
                                      </p:cBhvr>
                                    </p:animEffect>
                                  </p:childTnLst>
                                </p:cTn>
                              </p:par>
                            </p:childTnLst>
                          </p:cTn>
                        </p:par>
                        <p:par>
                          <p:cTn id="304" fill="hold">
                            <p:stCondLst>
                              <p:cond delay="28500"/>
                            </p:stCondLst>
                            <p:childTnLst>
                              <p:par>
                                <p:cTn id="305" presetID="10" presetClass="exit" presetSubtype="0" fill="hold" nodeType="afterEffect">
                                  <p:stCondLst>
                                    <p:cond delay="0"/>
                                  </p:stCondLst>
                                  <p:childTnLst>
                                    <p:animEffect transition="out" filter="fade">
                                      <p:cBhvr>
                                        <p:cTn id="306" dur="500"/>
                                        <p:tgtEl>
                                          <p:spTgt spid="86"/>
                                        </p:tgtEl>
                                      </p:cBhvr>
                                    </p:animEffect>
                                    <p:set>
                                      <p:cBhvr>
                                        <p:cTn id="307" dur="1" fill="hold">
                                          <p:stCondLst>
                                            <p:cond delay="499"/>
                                          </p:stCondLst>
                                        </p:cTn>
                                        <p:tgtEl>
                                          <p:spTgt spid="86"/>
                                        </p:tgtEl>
                                        <p:attrNameLst>
                                          <p:attrName>style.visibility</p:attrName>
                                        </p:attrNameLst>
                                      </p:cBhvr>
                                      <p:to>
                                        <p:strVal val="hidden"/>
                                      </p:to>
                                    </p:set>
                                  </p:childTnLst>
                                </p:cTn>
                              </p:par>
                            </p:childTnLst>
                          </p:cTn>
                        </p:par>
                        <p:par>
                          <p:cTn id="308" fill="hold">
                            <p:stCondLst>
                              <p:cond delay="29000"/>
                            </p:stCondLst>
                            <p:childTnLst>
                              <p:par>
                                <p:cTn id="309" presetID="10" presetClass="exit" presetSubtype="0" fill="hold" nodeType="afterEffect">
                                  <p:stCondLst>
                                    <p:cond delay="0"/>
                                  </p:stCondLst>
                                  <p:childTnLst>
                                    <p:animEffect transition="out" filter="fade">
                                      <p:cBhvr>
                                        <p:cTn id="310" dur="500"/>
                                        <p:tgtEl>
                                          <p:spTgt spid="105"/>
                                        </p:tgtEl>
                                      </p:cBhvr>
                                    </p:animEffect>
                                    <p:set>
                                      <p:cBhvr>
                                        <p:cTn id="311" dur="1" fill="hold">
                                          <p:stCondLst>
                                            <p:cond delay="499"/>
                                          </p:stCondLst>
                                        </p:cTn>
                                        <p:tgtEl>
                                          <p:spTgt spid="105"/>
                                        </p:tgtEl>
                                        <p:attrNameLst>
                                          <p:attrName>style.visibility</p:attrName>
                                        </p:attrNameLst>
                                      </p:cBhvr>
                                      <p:to>
                                        <p:strVal val="hidden"/>
                                      </p:to>
                                    </p:set>
                                  </p:childTnLst>
                                </p:cTn>
                              </p:par>
                            </p:childTnLst>
                          </p:cTn>
                        </p:par>
                        <p:par>
                          <p:cTn id="312" fill="hold">
                            <p:stCondLst>
                              <p:cond delay="29500"/>
                            </p:stCondLst>
                            <p:childTnLst>
                              <p:par>
                                <p:cTn id="313" presetID="10" presetClass="entr" presetSubtype="0" fill="hold" nodeType="afterEffect">
                                  <p:stCondLst>
                                    <p:cond delay="0"/>
                                  </p:stCondLst>
                                  <p:childTnLst>
                                    <p:set>
                                      <p:cBhvr>
                                        <p:cTn id="314" dur="1" fill="hold">
                                          <p:stCondLst>
                                            <p:cond delay="0"/>
                                          </p:stCondLst>
                                        </p:cTn>
                                        <p:tgtEl>
                                          <p:spTgt spid="117"/>
                                        </p:tgtEl>
                                        <p:attrNameLst>
                                          <p:attrName>style.visibility</p:attrName>
                                        </p:attrNameLst>
                                      </p:cBhvr>
                                      <p:to>
                                        <p:strVal val="visible"/>
                                      </p:to>
                                    </p:set>
                                    <p:animEffect transition="in" filter="fade">
                                      <p:cBhvr>
                                        <p:cTn id="315" dur="500"/>
                                        <p:tgtEl>
                                          <p:spTgt spid="117"/>
                                        </p:tgtEl>
                                      </p:cBhvr>
                                    </p:animEffect>
                                  </p:childTnLst>
                                </p:cTn>
                              </p:par>
                            </p:childTnLst>
                          </p:cTn>
                        </p:par>
                        <p:par>
                          <p:cTn id="316" fill="hold">
                            <p:stCondLst>
                              <p:cond delay="30000"/>
                            </p:stCondLst>
                            <p:childTnLst>
                              <p:par>
                                <p:cTn id="317" presetID="10" presetClass="entr" presetSubtype="0" fill="hold" nodeType="afterEffect">
                                  <p:stCondLst>
                                    <p:cond delay="0"/>
                                  </p:stCondLst>
                                  <p:childTnLst>
                                    <p:set>
                                      <p:cBhvr>
                                        <p:cTn id="318" dur="1" fill="hold">
                                          <p:stCondLst>
                                            <p:cond delay="0"/>
                                          </p:stCondLst>
                                        </p:cTn>
                                        <p:tgtEl>
                                          <p:spTgt spid="118"/>
                                        </p:tgtEl>
                                        <p:attrNameLst>
                                          <p:attrName>style.visibility</p:attrName>
                                        </p:attrNameLst>
                                      </p:cBhvr>
                                      <p:to>
                                        <p:strVal val="visible"/>
                                      </p:to>
                                    </p:set>
                                    <p:animEffect transition="in" filter="fade">
                                      <p:cBhvr>
                                        <p:cTn id="319" dur="500"/>
                                        <p:tgtEl>
                                          <p:spTgt spid="118"/>
                                        </p:tgtEl>
                                      </p:cBhvr>
                                    </p:animEffect>
                                  </p:childTnLst>
                                </p:cTn>
                              </p:par>
                            </p:childTnLst>
                          </p:cTn>
                        </p:par>
                        <p:par>
                          <p:cTn id="320" fill="hold">
                            <p:stCondLst>
                              <p:cond delay="30500"/>
                            </p:stCondLst>
                            <p:childTnLst>
                              <p:par>
                                <p:cTn id="321" presetID="10" presetClass="entr" presetSubtype="0" fill="hold" nodeType="afterEffect">
                                  <p:stCondLst>
                                    <p:cond delay="0"/>
                                  </p:stCondLst>
                                  <p:childTnLst>
                                    <p:set>
                                      <p:cBhvr>
                                        <p:cTn id="322" dur="1" fill="hold">
                                          <p:stCondLst>
                                            <p:cond delay="0"/>
                                          </p:stCondLst>
                                        </p:cTn>
                                        <p:tgtEl>
                                          <p:spTgt spid="119"/>
                                        </p:tgtEl>
                                        <p:attrNameLst>
                                          <p:attrName>style.visibility</p:attrName>
                                        </p:attrNameLst>
                                      </p:cBhvr>
                                      <p:to>
                                        <p:strVal val="visible"/>
                                      </p:to>
                                    </p:set>
                                    <p:animEffect transition="in" filter="fade">
                                      <p:cBhvr>
                                        <p:cTn id="323" dur="500"/>
                                        <p:tgtEl>
                                          <p:spTgt spid="119"/>
                                        </p:tgtEl>
                                      </p:cBhvr>
                                    </p:animEffect>
                                  </p:childTnLst>
                                </p:cTn>
                              </p:par>
                            </p:childTnLst>
                          </p:cTn>
                        </p:par>
                        <p:par>
                          <p:cTn id="324" fill="hold">
                            <p:stCondLst>
                              <p:cond delay="31000"/>
                            </p:stCondLst>
                            <p:childTnLst>
                              <p:par>
                                <p:cTn id="325" presetID="10" presetClass="entr" presetSubtype="0" fill="hold" nodeType="afterEffect">
                                  <p:stCondLst>
                                    <p:cond delay="0"/>
                                  </p:stCondLst>
                                  <p:childTnLst>
                                    <p:set>
                                      <p:cBhvr>
                                        <p:cTn id="326" dur="1" fill="hold">
                                          <p:stCondLst>
                                            <p:cond delay="0"/>
                                          </p:stCondLst>
                                        </p:cTn>
                                        <p:tgtEl>
                                          <p:spTgt spid="120"/>
                                        </p:tgtEl>
                                        <p:attrNameLst>
                                          <p:attrName>style.visibility</p:attrName>
                                        </p:attrNameLst>
                                      </p:cBhvr>
                                      <p:to>
                                        <p:strVal val="visible"/>
                                      </p:to>
                                    </p:set>
                                    <p:animEffect transition="in" filter="fade">
                                      <p:cBhvr>
                                        <p:cTn id="327" dur="500"/>
                                        <p:tgtEl>
                                          <p:spTgt spid="120"/>
                                        </p:tgtEl>
                                      </p:cBhvr>
                                    </p:animEffect>
                                  </p:childTnLst>
                                </p:cTn>
                              </p:par>
                            </p:childTnLst>
                          </p:cTn>
                        </p:par>
                        <p:par>
                          <p:cTn id="328" fill="hold">
                            <p:stCondLst>
                              <p:cond delay="31500"/>
                            </p:stCondLst>
                            <p:childTnLst>
                              <p:par>
                                <p:cTn id="329" presetID="10" presetClass="entr" presetSubtype="0" fill="hold" nodeType="afterEffect">
                                  <p:stCondLst>
                                    <p:cond delay="0"/>
                                  </p:stCondLst>
                                  <p:childTnLst>
                                    <p:set>
                                      <p:cBhvr>
                                        <p:cTn id="330" dur="1" fill="hold">
                                          <p:stCondLst>
                                            <p:cond delay="0"/>
                                          </p:stCondLst>
                                        </p:cTn>
                                        <p:tgtEl>
                                          <p:spTgt spid="121"/>
                                        </p:tgtEl>
                                        <p:attrNameLst>
                                          <p:attrName>style.visibility</p:attrName>
                                        </p:attrNameLst>
                                      </p:cBhvr>
                                      <p:to>
                                        <p:strVal val="visible"/>
                                      </p:to>
                                    </p:set>
                                    <p:animEffect transition="in" filter="fade">
                                      <p:cBhvr>
                                        <p:cTn id="331" dur="500"/>
                                        <p:tgtEl>
                                          <p:spTgt spid="121"/>
                                        </p:tgtEl>
                                      </p:cBhvr>
                                    </p:animEffect>
                                  </p:childTnLst>
                                </p:cTn>
                              </p:par>
                              <p:par>
                                <p:cTn id="332" presetID="10" presetClass="entr" presetSubtype="0" fill="hold" nodeType="withEffect">
                                  <p:stCondLst>
                                    <p:cond delay="0"/>
                                  </p:stCondLst>
                                  <p:childTnLst>
                                    <p:set>
                                      <p:cBhvr>
                                        <p:cTn id="333" dur="1" fill="hold">
                                          <p:stCondLst>
                                            <p:cond delay="0"/>
                                          </p:stCondLst>
                                        </p:cTn>
                                        <p:tgtEl>
                                          <p:spTgt spid="122"/>
                                        </p:tgtEl>
                                        <p:attrNameLst>
                                          <p:attrName>style.visibility</p:attrName>
                                        </p:attrNameLst>
                                      </p:cBhvr>
                                      <p:to>
                                        <p:strVal val="visible"/>
                                      </p:to>
                                    </p:set>
                                    <p:animEffect transition="in" filter="fade">
                                      <p:cBhvr>
                                        <p:cTn id="334" dur="500"/>
                                        <p:tgtEl>
                                          <p:spTgt spid="122"/>
                                        </p:tgtEl>
                                      </p:cBhvr>
                                    </p:animEffect>
                                  </p:childTnLst>
                                </p:cTn>
                              </p:par>
                            </p:childTnLst>
                          </p:cTn>
                        </p:par>
                        <p:par>
                          <p:cTn id="335" fill="hold">
                            <p:stCondLst>
                              <p:cond delay="32000"/>
                            </p:stCondLst>
                            <p:childTnLst>
                              <p:par>
                                <p:cTn id="336" presetID="10" presetClass="entr" presetSubtype="0" fill="hold" nodeType="afterEffect">
                                  <p:stCondLst>
                                    <p:cond delay="0"/>
                                  </p:stCondLst>
                                  <p:childTnLst>
                                    <p:set>
                                      <p:cBhvr>
                                        <p:cTn id="337" dur="1" fill="hold">
                                          <p:stCondLst>
                                            <p:cond delay="0"/>
                                          </p:stCondLst>
                                        </p:cTn>
                                        <p:tgtEl>
                                          <p:spTgt spid="123"/>
                                        </p:tgtEl>
                                        <p:attrNameLst>
                                          <p:attrName>style.visibility</p:attrName>
                                        </p:attrNameLst>
                                      </p:cBhvr>
                                      <p:to>
                                        <p:strVal val="visible"/>
                                      </p:to>
                                    </p:set>
                                    <p:animEffect transition="in" filter="fade">
                                      <p:cBhvr>
                                        <p:cTn id="338" dur="500"/>
                                        <p:tgtEl>
                                          <p:spTgt spid="123"/>
                                        </p:tgtEl>
                                      </p:cBhvr>
                                    </p:animEffect>
                                  </p:childTnLst>
                                </p:cTn>
                              </p:par>
                            </p:childTnLst>
                          </p:cTn>
                        </p:par>
                        <p:par>
                          <p:cTn id="339" fill="hold">
                            <p:stCondLst>
                              <p:cond delay="32500"/>
                            </p:stCondLst>
                            <p:childTnLst>
                              <p:par>
                                <p:cTn id="340" presetID="10" presetClass="entr" presetSubtype="0" fill="hold" nodeType="afterEffect">
                                  <p:stCondLst>
                                    <p:cond delay="0"/>
                                  </p:stCondLst>
                                  <p:childTnLst>
                                    <p:set>
                                      <p:cBhvr>
                                        <p:cTn id="341" dur="1" fill="hold">
                                          <p:stCondLst>
                                            <p:cond delay="0"/>
                                          </p:stCondLst>
                                        </p:cTn>
                                        <p:tgtEl>
                                          <p:spTgt spid="124"/>
                                        </p:tgtEl>
                                        <p:attrNameLst>
                                          <p:attrName>style.visibility</p:attrName>
                                        </p:attrNameLst>
                                      </p:cBhvr>
                                      <p:to>
                                        <p:strVal val="visible"/>
                                      </p:to>
                                    </p:set>
                                    <p:animEffect transition="in" filter="fade">
                                      <p:cBhvr>
                                        <p:cTn id="342" dur="500"/>
                                        <p:tgtEl>
                                          <p:spTgt spid="124"/>
                                        </p:tgtEl>
                                      </p:cBhvr>
                                    </p:animEffect>
                                  </p:childTnLst>
                                </p:cTn>
                              </p:par>
                            </p:childTnLst>
                          </p:cTn>
                        </p:par>
                        <p:par>
                          <p:cTn id="343" fill="hold">
                            <p:stCondLst>
                              <p:cond delay="33000"/>
                            </p:stCondLst>
                            <p:childTnLst>
                              <p:par>
                                <p:cTn id="344" presetID="10" presetClass="entr" presetSubtype="0" fill="hold" nodeType="afterEffect">
                                  <p:stCondLst>
                                    <p:cond delay="0"/>
                                  </p:stCondLst>
                                  <p:childTnLst>
                                    <p:set>
                                      <p:cBhvr>
                                        <p:cTn id="345" dur="1" fill="hold">
                                          <p:stCondLst>
                                            <p:cond delay="0"/>
                                          </p:stCondLst>
                                        </p:cTn>
                                        <p:tgtEl>
                                          <p:spTgt spid="125"/>
                                        </p:tgtEl>
                                        <p:attrNameLst>
                                          <p:attrName>style.visibility</p:attrName>
                                        </p:attrNameLst>
                                      </p:cBhvr>
                                      <p:to>
                                        <p:strVal val="visible"/>
                                      </p:to>
                                    </p:set>
                                    <p:animEffect transition="in" filter="fade">
                                      <p:cBhvr>
                                        <p:cTn id="346" dur="500"/>
                                        <p:tgtEl>
                                          <p:spTgt spid="125"/>
                                        </p:tgtEl>
                                      </p:cBhvr>
                                    </p:animEffect>
                                  </p:childTnLst>
                                </p:cTn>
                              </p:par>
                              <p:par>
                                <p:cTn id="347" presetID="10" presetClass="entr" presetSubtype="0" fill="hold" nodeType="withEffect">
                                  <p:stCondLst>
                                    <p:cond delay="0"/>
                                  </p:stCondLst>
                                  <p:childTnLst>
                                    <p:set>
                                      <p:cBhvr>
                                        <p:cTn id="348" dur="1" fill="hold">
                                          <p:stCondLst>
                                            <p:cond delay="0"/>
                                          </p:stCondLst>
                                        </p:cTn>
                                        <p:tgtEl>
                                          <p:spTgt spid="126"/>
                                        </p:tgtEl>
                                        <p:attrNameLst>
                                          <p:attrName>style.visibility</p:attrName>
                                        </p:attrNameLst>
                                      </p:cBhvr>
                                      <p:to>
                                        <p:strVal val="visible"/>
                                      </p:to>
                                    </p:set>
                                    <p:animEffect transition="in" filter="fade">
                                      <p:cBhvr>
                                        <p:cTn id="34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6054" y="1371600"/>
            <a:ext cx="4940301" cy="461665"/>
          </a:xfrm>
          <a:prstGeom prst="rect">
            <a:avLst/>
          </a:prstGeom>
          <a:noFill/>
        </p:spPr>
        <p:txBody>
          <a:bodyPr wrap="square" rtlCol="0">
            <a:spAutoFit/>
          </a:bodyPr>
          <a:lstStyle/>
          <a:p>
            <a:pPr defTabSz="457200" fontAlgn="auto">
              <a:spcBef>
                <a:spcPts val="0"/>
              </a:spcBef>
              <a:spcAft>
                <a:spcPts val="0"/>
              </a:spcAft>
            </a:pPr>
            <a:r>
              <a:rPr kumimoji="0" lang="en-US" altLang="zh-Hant" sz="2400" b="1" dirty="0">
                <a:solidFill>
                  <a:srgbClr val="042555"/>
                </a:solidFill>
                <a:latin typeface="Calibri"/>
                <a:ea typeface="華康儷中黑" panose="020B0509000000000000" pitchFamily="49" charset="-120"/>
                <a:cs typeface="Arial"/>
              </a:rPr>
              <a:t>10-15</a:t>
            </a:r>
            <a:r>
              <a:rPr kumimoji="0" lang="zh-Hant" altLang="en-US" sz="2400" dirty="0">
                <a:solidFill>
                  <a:srgbClr val="042555"/>
                </a:solidFill>
                <a:latin typeface="Calibri"/>
                <a:ea typeface="華康儷中黑" panose="020B0509000000000000" pitchFamily="49" charset="-120"/>
                <a:cs typeface="儷黑 Pro"/>
              </a:rPr>
              <a:t>名顧客重複購物 </a:t>
            </a:r>
            <a:endParaRPr kumimoji="0" lang="en-US" sz="2400" dirty="0">
              <a:solidFill>
                <a:srgbClr val="042555"/>
              </a:solidFill>
              <a:latin typeface="Calibri"/>
              <a:ea typeface="華康儷中黑" panose="020B0509000000000000" pitchFamily="49" charset="-120"/>
              <a:cs typeface="儷黑 Pro"/>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2202" y="1472794"/>
            <a:ext cx="1713689" cy="493335"/>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7676" y="2195762"/>
            <a:ext cx="1078070" cy="14619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01314" y="2545916"/>
            <a:ext cx="2141501" cy="18972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23276" y="3641817"/>
            <a:ext cx="2247436" cy="949278"/>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11230" y="4780744"/>
            <a:ext cx="1758646" cy="1207324"/>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31087" y="4926026"/>
            <a:ext cx="1419915" cy="1544061"/>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97275" y="4691111"/>
            <a:ext cx="1075017" cy="1938289"/>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45281" y="4926629"/>
            <a:ext cx="1437290" cy="1542853"/>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218886" y="4862874"/>
            <a:ext cx="2184198" cy="1125193"/>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42298" y="3616747"/>
            <a:ext cx="2565009" cy="952718"/>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224803" y="2545916"/>
            <a:ext cx="1798666" cy="1478356"/>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33560" y="2203272"/>
            <a:ext cx="1077787" cy="1396224"/>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683297" y="3338762"/>
            <a:ext cx="3767705" cy="1737534"/>
          </a:xfrm>
          <a:prstGeom prst="rect">
            <a:avLst/>
          </a:prstGeom>
        </p:spPr>
      </p:pic>
      <p:sp>
        <p:nvSpPr>
          <p:cNvPr id="2" name="Rectangle 1"/>
          <p:cNvSpPr/>
          <p:nvPr/>
        </p:nvSpPr>
        <p:spPr>
          <a:xfrm>
            <a:off x="2667000" y="171271"/>
            <a:ext cx="3747757" cy="1200329"/>
          </a:xfrm>
          <a:prstGeom prst="rect">
            <a:avLst/>
          </a:prstGeom>
        </p:spPr>
        <p:txBody>
          <a:bodyPr wrap="none">
            <a:spAutoFit/>
          </a:bodyPr>
          <a:lstStyle/>
          <a:p>
            <a:pPr algn="ctr">
              <a:defRPr/>
            </a:pPr>
            <a:r>
              <a:rPr kumimoji="0" lang="zh-TW" altLang="en-US" sz="3600" b="1" dirty="0">
                <a:solidFill>
                  <a:srgbClr val="139FC9"/>
                </a:solidFill>
                <a:latin typeface="Calibri"/>
                <a:ea typeface="華康儷中黑" panose="020B0509000000000000" pitchFamily="49" charset="-120"/>
                <a:cs typeface="Arial" pitchFamily="34" charset="0"/>
              </a:rPr>
              <a:t>與好友分享  </a:t>
            </a:r>
            <a:endParaRPr kumimoji="0" lang="en-US" altLang="zh-TW" sz="3600" b="1" dirty="0">
              <a:solidFill>
                <a:srgbClr val="139FC9"/>
              </a:solidFill>
              <a:latin typeface="Calibri"/>
              <a:ea typeface="華康儷中黑" panose="020B0509000000000000" pitchFamily="49" charset="-120"/>
              <a:cs typeface="Arial" pitchFamily="34" charset="0"/>
            </a:endParaRPr>
          </a:p>
          <a:p>
            <a:pPr algn="ctr">
              <a:defRPr/>
            </a:pPr>
            <a:r>
              <a:rPr kumimoji="0" lang="en-US" altLang="zh-TW" sz="3600" b="1" dirty="0">
                <a:solidFill>
                  <a:srgbClr val="139FC9"/>
                </a:solidFill>
                <a:latin typeface="Calibri"/>
                <a:ea typeface="華康儷中黑" panose="020B0509000000000000" pitchFamily="49" charset="-120"/>
                <a:cs typeface="Arial" pitchFamily="34" charset="0"/>
              </a:rPr>
              <a:t>Share with Friends</a:t>
            </a:r>
            <a:endParaRPr kumimoji="0" lang="zh-TW" altLang="en-US" sz="3600" b="1" dirty="0">
              <a:solidFill>
                <a:srgbClr val="139FC9"/>
              </a:solidFill>
              <a:latin typeface="Calibri"/>
              <a:ea typeface="華康儷中黑" panose="020B0509000000000000" pitchFamily="49" charset="-120"/>
              <a:cs typeface="Arial" pitchFamily="34" charset="0"/>
            </a:endParaRPr>
          </a:p>
        </p:txBody>
      </p:sp>
      <p:sp>
        <p:nvSpPr>
          <p:cNvPr id="18" name="TextBox 17"/>
          <p:cNvSpPr txBox="1"/>
          <p:nvPr/>
        </p:nvSpPr>
        <p:spPr>
          <a:xfrm>
            <a:off x="906054" y="1752600"/>
            <a:ext cx="4940301" cy="400110"/>
          </a:xfrm>
          <a:prstGeom prst="rect">
            <a:avLst/>
          </a:prstGeom>
          <a:noFill/>
        </p:spPr>
        <p:txBody>
          <a:bodyPr wrap="square" rtlCol="0">
            <a:spAutoFit/>
          </a:bodyPr>
          <a:lstStyle/>
          <a:p>
            <a:r>
              <a:rPr lang="en-US" sz="2000" b="1" dirty="0">
                <a:solidFill>
                  <a:srgbClr val="042555"/>
                </a:solidFill>
                <a:latin typeface="Calibri"/>
                <a:cs typeface="Arial"/>
              </a:rPr>
              <a:t>10-15 customers shopping regularly</a:t>
            </a:r>
          </a:p>
        </p:txBody>
      </p:sp>
    </p:spTree>
    <p:extLst>
      <p:ext uri="{BB962C8B-B14F-4D97-AF65-F5344CB8AC3E}">
        <p14:creationId xmlns:p14="http://schemas.microsoft.com/office/powerpoint/2010/main" val="22869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56322" name="Picture 3" descr="Building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11413" y="2924175"/>
            <a:ext cx="8286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Building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59113" y="2924175"/>
            <a:ext cx="10874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Building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690688" y="4076700"/>
            <a:ext cx="24257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Building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35150" y="4724400"/>
            <a:ext cx="22923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Building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59113" y="5157788"/>
            <a:ext cx="108426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Building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51050" y="5373688"/>
            <a:ext cx="730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9" descr="Building7"/>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3850" y="4724400"/>
            <a:ext cx="16700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0" descr="Building8"/>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3850" y="4868863"/>
            <a:ext cx="24130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1" descr="Building9"/>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23850" y="4221163"/>
            <a:ext cx="2389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2" descr="Building10"/>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23850" y="2924175"/>
            <a:ext cx="17732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3" descr="Building1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403350" y="2924175"/>
            <a:ext cx="8159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4"/>
          <p:cNvGrpSpPr>
            <a:grpSpLocks/>
          </p:cNvGrpSpPr>
          <p:nvPr/>
        </p:nvGrpSpPr>
        <p:grpSpPr bwMode="auto">
          <a:xfrm>
            <a:off x="1331913" y="3573463"/>
            <a:ext cx="1944687" cy="2162175"/>
            <a:chOff x="1791" y="935"/>
            <a:chExt cx="1588" cy="1770"/>
          </a:xfrm>
        </p:grpSpPr>
        <p:pic>
          <p:nvPicPr>
            <p:cNvPr id="56385" name="Picture 15" descr="BuildingShareOfCustomer_TW_Base"/>
            <p:cNvPicPr>
              <a:picLocks noChangeAspect="1" noChangeArrowheads="1"/>
            </p:cNvPicPr>
            <p:nvPr/>
          </p:nvPicPr>
          <p:blipFill>
            <a:blip r:embed="rId16" cstate="screen">
              <a:extLst>
                <a:ext uri="{28A0092B-C50C-407E-A947-70E740481C1C}">
                  <a14:useLocalDpi xmlns:a14="http://schemas.microsoft.com/office/drawing/2010/main"/>
                </a:ext>
              </a:extLst>
            </a:blip>
            <a:srcRect l="16806" t="37878" r="34135" b="18327"/>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86" name="Picture 16" descr="089"/>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7"/>
          <p:cNvGrpSpPr>
            <a:grpSpLocks/>
          </p:cNvGrpSpPr>
          <p:nvPr/>
        </p:nvGrpSpPr>
        <p:grpSpPr bwMode="auto">
          <a:xfrm>
            <a:off x="2286000" y="1171575"/>
            <a:ext cx="4391025" cy="1800225"/>
            <a:chOff x="1429" y="663"/>
            <a:chExt cx="2766" cy="1134"/>
          </a:xfrm>
        </p:grpSpPr>
        <p:pic>
          <p:nvPicPr>
            <p:cNvPr id="56380" name="Picture 3" descr="groupLogos.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882" y="663"/>
              <a:ext cx="2041"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06995" name="Line 19"/>
            <p:cNvSpPr>
              <a:spLocks noChangeShapeType="1"/>
            </p:cNvSpPr>
            <p:nvPr/>
          </p:nvSpPr>
          <p:spPr bwMode="auto">
            <a:xfrm>
              <a:off x="1429" y="1570"/>
              <a:ext cx="2766" cy="0"/>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6996" name="Line 20"/>
            <p:cNvSpPr>
              <a:spLocks noChangeShapeType="1"/>
            </p:cNvSpPr>
            <p:nvPr/>
          </p:nvSpPr>
          <p:spPr bwMode="auto">
            <a:xfrm>
              <a:off x="1429" y="1570"/>
              <a:ext cx="0" cy="227"/>
            </a:xfrm>
            <a:prstGeom prst="line">
              <a:avLst/>
            </a:prstGeom>
            <a:noFill/>
            <a:ln w="38100">
              <a:solidFill>
                <a:srgbClr val="FFFF00"/>
              </a:solidFill>
              <a:round/>
              <a:headEnd/>
              <a:tailEnd type="triangle" w="lg" len="me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6997" name="Line 21"/>
            <p:cNvSpPr>
              <a:spLocks noChangeShapeType="1"/>
            </p:cNvSpPr>
            <p:nvPr/>
          </p:nvSpPr>
          <p:spPr bwMode="auto">
            <a:xfrm>
              <a:off x="4195" y="1570"/>
              <a:ext cx="0" cy="227"/>
            </a:xfrm>
            <a:prstGeom prst="line">
              <a:avLst/>
            </a:prstGeom>
            <a:noFill/>
            <a:ln w="38100">
              <a:solidFill>
                <a:srgbClr val="FFFF00"/>
              </a:solidFill>
              <a:round/>
              <a:headEnd/>
              <a:tailEnd type="triangle" w="lg" len="me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6998" name="Line 22"/>
            <p:cNvSpPr>
              <a:spLocks noChangeShapeType="1"/>
            </p:cNvSpPr>
            <p:nvPr/>
          </p:nvSpPr>
          <p:spPr bwMode="auto">
            <a:xfrm>
              <a:off x="2880" y="1344"/>
              <a:ext cx="0" cy="227"/>
            </a:xfrm>
            <a:prstGeom prst="line">
              <a:avLst/>
            </a:prstGeom>
            <a:noFill/>
            <a:ln w="38100">
              <a:solidFill>
                <a:srgbClr val="FFFF00"/>
              </a:solidFill>
              <a:round/>
              <a:headEnd/>
              <a:tailEnd type="none" w="lg" len="me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grpSp>
      <p:grpSp>
        <p:nvGrpSpPr>
          <p:cNvPr id="5" name="Group 23"/>
          <p:cNvGrpSpPr>
            <a:grpSpLocks/>
          </p:cNvGrpSpPr>
          <p:nvPr/>
        </p:nvGrpSpPr>
        <p:grpSpPr bwMode="auto">
          <a:xfrm>
            <a:off x="4572000" y="2781300"/>
            <a:ext cx="4267200" cy="3582988"/>
            <a:chOff x="2880" y="1519"/>
            <a:chExt cx="2688" cy="2257"/>
          </a:xfrm>
        </p:grpSpPr>
        <p:sp>
          <p:nvSpPr>
            <p:cNvPr id="7807000" name="Line 24"/>
            <p:cNvSpPr>
              <a:spLocks noChangeShapeType="1"/>
            </p:cNvSpPr>
            <p:nvPr/>
          </p:nvSpPr>
          <p:spPr bwMode="auto">
            <a:xfrm flipV="1">
              <a:off x="3560" y="203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1" name="Line 25"/>
            <p:cNvSpPr>
              <a:spLocks noChangeShapeType="1"/>
            </p:cNvSpPr>
            <p:nvPr/>
          </p:nvSpPr>
          <p:spPr bwMode="auto">
            <a:xfrm flipV="1">
              <a:off x="4876" y="203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2" name="Line 26"/>
            <p:cNvSpPr>
              <a:spLocks noChangeShapeType="1"/>
            </p:cNvSpPr>
            <p:nvPr/>
          </p:nvSpPr>
          <p:spPr bwMode="auto">
            <a:xfrm flipV="1">
              <a:off x="3560" y="2035"/>
              <a:ext cx="1316"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3" name="Line 27"/>
            <p:cNvSpPr>
              <a:spLocks noChangeShapeType="1"/>
            </p:cNvSpPr>
            <p:nvPr/>
          </p:nvSpPr>
          <p:spPr bwMode="auto">
            <a:xfrm flipV="1">
              <a:off x="4196" y="1899"/>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4" name="Line 28"/>
            <p:cNvSpPr>
              <a:spLocks noChangeShapeType="1"/>
            </p:cNvSpPr>
            <p:nvPr/>
          </p:nvSpPr>
          <p:spPr bwMode="auto">
            <a:xfrm flipV="1">
              <a:off x="3197" y="2670"/>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5" name="Line 29"/>
            <p:cNvSpPr>
              <a:spLocks noChangeShapeType="1"/>
            </p:cNvSpPr>
            <p:nvPr/>
          </p:nvSpPr>
          <p:spPr bwMode="auto">
            <a:xfrm flipV="1">
              <a:off x="3878" y="2670"/>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6" name="Line 30"/>
            <p:cNvSpPr>
              <a:spLocks noChangeShapeType="1"/>
            </p:cNvSpPr>
            <p:nvPr/>
          </p:nvSpPr>
          <p:spPr bwMode="auto">
            <a:xfrm flipV="1">
              <a:off x="3197" y="2670"/>
              <a:ext cx="681"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7" name="Line 31"/>
            <p:cNvSpPr>
              <a:spLocks noChangeShapeType="1"/>
            </p:cNvSpPr>
            <p:nvPr/>
          </p:nvSpPr>
          <p:spPr bwMode="auto">
            <a:xfrm flipV="1">
              <a:off x="3560" y="2534"/>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8" name="Line 32"/>
            <p:cNvSpPr>
              <a:spLocks noChangeShapeType="1"/>
            </p:cNvSpPr>
            <p:nvPr/>
          </p:nvSpPr>
          <p:spPr bwMode="auto">
            <a:xfrm flipV="1">
              <a:off x="4558" y="2670"/>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09" name="Line 33"/>
            <p:cNvSpPr>
              <a:spLocks noChangeShapeType="1"/>
            </p:cNvSpPr>
            <p:nvPr/>
          </p:nvSpPr>
          <p:spPr bwMode="auto">
            <a:xfrm flipV="1">
              <a:off x="5238" y="2670"/>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0" name="Line 34"/>
            <p:cNvSpPr>
              <a:spLocks noChangeShapeType="1"/>
            </p:cNvSpPr>
            <p:nvPr/>
          </p:nvSpPr>
          <p:spPr bwMode="auto">
            <a:xfrm flipV="1">
              <a:off x="4558" y="2670"/>
              <a:ext cx="680"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1" name="Line 35"/>
            <p:cNvSpPr>
              <a:spLocks noChangeShapeType="1"/>
            </p:cNvSpPr>
            <p:nvPr/>
          </p:nvSpPr>
          <p:spPr bwMode="auto">
            <a:xfrm flipV="1">
              <a:off x="4875" y="2534"/>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2" name="Line 36"/>
            <p:cNvSpPr>
              <a:spLocks noChangeShapeType="1"/>
            </p:cNvSpPr>
            <p:nvPr/>
          </p:nvSpPr>
          <p:spPr bwMode="auto">
            <a:xfrm flipV="1">
              <a:off x="3016"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3" name="Line 37"/>
            <p:cNvSpPr>
              <a:spLocks noChangeShapeType="1"/>
            </p:cNvSpPr>
            <p:nvPr/>
          </p:nvSpPr>
          <p:spPr bwMode="auto">
            <a:xfrm flipV="1">
              <a:off x="3379"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4" name="Line 38"/>
            <p:cNvSpPr>
              <a:spLocks noChangeShapeType="1"/>
            </p:cNvSpPr>
            <p:nvPr/>
          </p:nvSpPr>
          <p:spPr bwMode="auto">
            <a:xfrm flipV="1">
              <a:off x="3016" y="3305"/>
              <a:ext cx="363"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5" name="Line 39"/>
            <p:cNvSpPr>
              <a:spLocks noChangeShapeType="1"/>
            </p:cNvSpPr>
            <p:nvPr/>
          </p:nvSpPr>
          <p:spPr bwMode="auto">
            <a:xfrm flipV="1">
              <a:off x="3197" y="3169"/>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6" name="Line 40"/>
            <p:cNvSpPr>
              <a:spLocks noChangeShapeType="1"/>
            </p:cNvSpPr>
            <p:nvPr/>
          </p:nvSpPr>
          <p:spPr bwMode="auto">
            <a:xfrm flipV="1">
              <a:off x="3742"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7" name="Line 41"/>
            <p:cNvSpPr>
              <a:spLocks noChangeShapeType="1"/>
            </p:cNvSpPr>
            <p:nvPr/>
          </p:nvSpPr>
          <p:spPr bwMode="auto">
            <a:xfrm flipV="1">
              <a:off x="4059"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8" name="Line 42"/>
            <p:cNvSpPr>
              <a:spLocks noChangeShapeType="1"/>
            </p:cNvSpPr>
            <p:nvPr/>
          </p:nvSpPr>
          <p:spPr bwMode="auto">
            <a:xfrm flipV="1">
              <a:off x="3742" y="3305"/>
              <a:ext cx="317"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19" name="Line 43"/>
            <p:cNvSpPr>
              <a:spLocks noChangeShapeType="1"/>
            </p:cNvSpPr>
            <p:nvPr/>
          </p:nvSpPr>
          <p:spPr bwMode="auto">
            <a:xfrm flipV="1">
              <a:off x="3878" y="3169"/>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0" name="Line 44"/>
            <p:cNvSpPr>
              <a:spLocks noChangeShapeType="1"/>
            </p:cNvSpPr>
            <p:nvPr/>
          </p:nvSpPr>
          <p:spPr bwMode="auto">
            <a:xfrm flipV="1">
              <a:off x="5103"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1" name="Line 45"/>
            <p:cNvSpPr>
              <a:spLocks noChangeShapeType="1"/>
            </p:cNvSpPr>
            <p:nvPr/>
          </p:nvSpPr>
          <p:spPr bwMode="auto">
            <a:xfrm flipV="1">
              <a:off x="5420"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2" name="Line 46"/>
            <p:cNvSpPr>
              <a:spLocks noChangeShapeType="1"/>
            </p:cNvSpPr>
            <p:nvPr/>
          </p:nvSpPr>
          <p:spPr bwMode="auto">
            <a:xfrm flipV="1">
              <a:off x="5103" y="3305"/>
              <a:ext cx="317"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3" name="Line 47"/>
            <p:cNvSpPr>
              <a:spLocks noChangeShapeType="1"/>
            </p:cNvSpPr>
            <p:nvPr/>
          </p:nvSpPr>
          <p:spPr bwMode="auto">
            <a:xfrm flipV="1">
              <a:off x="5239" y="3169"/>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4" name="Line 48"/>
            <p:cNvSpPr>
              <a:spLocks noChangeShapeType="1"/>
            </p:cNvSpPr>
            <p:nvPr/>
          </p:nvSpPr>
          <p:spPr bwMode="auto">
            <a:xfrm flipV="1">
              <a:off x="4377"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5" name="Line 49"/>
            <p:cNvSpPr>
              <a:spLocks noChangeShapeType="1"/>
            </p:cNvSpPr>
            <p:nvPr/>
          </p:nvSpPr>
          <p:spPr bwMode="auto">
            <a:xfrm flipV="1">
              <a:off x="4740" y="3305"/>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6" name="Line 50"/>
            <p:cNvSpPr>
              <a:spLocks noChangeShapeType="1"/>
            </p:cNvSpPr>
            <p:nvPr/>
          </p:nvSpPr>
          <p:spPr bwMode="auto">
            <a:xfrm flipV="1">
              <a:off x="4377" y="3305"/>
              <a:ext cx="363" cy="0"/>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7027" name="Line 51"/>
            <p:cNvSpPr>
              <a:spLocks noChangeShapeType="1"/>
            </p:cNvSpPr>
            <p:nvPr/>
          </p:nvSpPr>
          <p:spPr bwMode="auto">
            <a:xfrm flipV="1">
              <a:off x="4558" y="3169"/>
              <a:ext cx="0" cy="137"/>
            </a:xfrm>
            <a:prstGeom prst="line">
              <a:avLst/>
            </a:prstGeom>
            <a:noFill/>
            <a:ln w="38100">
              <a:solidFill>
                <a:schemeClr val="tx1"/>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pic>
          <p:nvPicPr>
            <p:cNvPr id="56365" name="Picture 52"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408" y="2176"/>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6" name="Picture 53"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040" y="1519"/>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7" name="Picture 54"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752" y="2176"/>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8" name="Picture 55"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024" y="2800"/>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9" name="Picture 56"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880"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0" name="Picture 57"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216"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1" name="Picture 58"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744" y="2800"/>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2" name="Picture 59"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552"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3" name="Picture 60"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888"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4" name="Picture 61"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416" y="2800"/>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5" name="Picture 62"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247" y="3408"/>
              <a:ext cx="2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6" name="Picture 63"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608"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7" name="Picture 64"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088" y="2800"/>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8" name="Picture 65"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944"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9" name="Picture 66" descr="MAWEB"/>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280" y="3408"/>
              <a:ext cx="2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36" name="Picture 70"/>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008312" y="1143000"/>
            <a:ext cx="3240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31913" y="4953000"/>
            <a:ext cx="1944687" cy="830997"/>
          </a:xfrm>
          <a:prstGeom prst="rect">
            <a:avLst/>
          </a:prstGeom>
          <a:solidFill>
            <a:schemeClr val="bg2">
              <a:lumMod val="40000"/>
              <a:lumOff val="60000"/>
            </a:schemeClr>
          </a:solidFill>
        </p:spPr>
        <p:txBody>
          <a:bodyPr wrap="square" rtlCol="0">
            <a:spAutoFit/>
          </a:bodyPr>
          <a:lstStyle/>
          <a:p>
            <a:pPr algn="ctr"/>
            <a:r>
              <a:rPr lang="zh-TW" altLang="en-US" sz="3400" dirty="0" smtClean="0">
                <a:solidFill>
                  <a:srgbClr val="FFFFFF"/>
                </a:solidFill>
                <a:latin typeface="Calibri" panose="020F0502020204030204" pitchFamily="34" charset="0"/>
                <a:ea typeface="華康儷中黑" panose="020B0509000000000000" pitchFamily="49" charset="-120"/>
                <a:cs typeface="Times New Roman"/>
              </a:rPr>
              <a:t>超連鎖</a:t>
            </a:r>
            <a:r>
              <a:rPr lang="en-US" sz="3400" dirty="0" smtClean="0">
                <a:solidFill>
                  <a:srgbClr val="FFFFFF"/>
                </a:solidFill>
                <a:latin typeface="Calibri" panose="020F0502020204030204" pitchFamily="34" charset="0"/>
                <a:ea typeface="華康儷中黑" panose="020B0509000000000000" pitchFamily="49" charset="-120"/>
                <a:cs typeface="Times New Roman"/>
              </a:rPr>
              <a:t>™</a:t>
            </a:r>
            <a:endParaRPr lang="en-US" sz="3400" dirty="0">
              <a:solidFill>
                <a:srgbClr val="FFFFFF"/>
              </a:solidFill>
              <a:latin typeface="Calibri" panose="020F0502020204030204" pitchFamily="34" charset="0"/>
              <a:ea typeface="華康儷中黑" panose="020B0509000000000000" pitchFamily="49" charset="-120"/>
              <a:cs typeface="Times New Roman"/>
            </a:endParaRPr>
          </a:p>
          <a:p>
            <a:pPr algn="ctr"/>
            <a:r>
              <a:rPr lang="zh-TW" altLang="en-US" sz="1400" dirty="0">
                <a:solidFill>
                  <a:srgbClr val="FFFFFF"/>
                </a:solidFill>
                <a:latin typeface="Calibri" panose="020F0502020204030204" pitchFamily="34" charset="0"/>
                <a:ea typeface="華康儷中黑" panose="020B0509000000000000" pitchFamily="49" charset="-120"/>
              </a:rPr>
              <a:t>商業發展中心</a:t>
            </a:r>
            <a:r>
              <a:rPr lang="en-US" altLang="zh-TW" sz="1400" dirty="0">
                <a:solidFill>
                  <a:srgbClr val="FFFFFF"/>
                </a:solidFill>
                <a:latin typeface="Calibri" panose="020F0502020204030204" pitchFamily="34" charset="0"/>
                <a:ea typeface="華康儷中黑" panose="020B0509000000000000" pitchFamily="49" charset="-120"/>
              </a:rPr>
              <a:t>(BDC)</a:t>
            </a:r>
            <a:endParaRPr lang="en-US" sz="1400" dirty="0">
              <a:solidFill>
                <a:srgbClr val="FFFFFF"/>
              </a:solidFill>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3725955888"/>
      </p:ext>
    </p:extLst>
  </p:cSld>
  <p:clrMapOvr>
    <a:overrideClrMapping bg1="dk2" tx1="lt1" bg2="dk1" tx2="lt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620713"/>
            <a:ext cx="8497888" cy="5976937"/>
            <a:chOff x="113" y="754"/>
            <a:chExt cx="5353" cy="2874"/>
          </a:xfrm>
        </p:grpSpPr>
        <p:grpSp>
          <p:nvGrpSpPr>
            <p:cNvPr id="3" name="Group 4"/>
            <p:cNvGrpSpPr>
              <a:grpSpLocks/>
            </p:cNvGrpSpPr>
            <p:nvPr/>
          </p:nvGrpSpPr>
          <p:grpSpPr bwMode="auto">
            <a:xfrm>
              <a:off x="2517" y="754"/>
              <a:ext cx="590" cy="425"/>
              <a:chOff x="295" y="1071"/>
              <a:chExt cx="2408" cy="2200"/>
            </a:xfrm>
          </p:grpSpPr>
          <p:pic>
            <p:nvPicPr>
              <p:cNvPr id="57586" name="Picture 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7" name="Picture 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8" name="Picture 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9" name="Picture 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0" name="Picture 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1" name="Picture 1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2" name="Picture 1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3" name="Picture 1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4" name="Picture 1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5" name="Picture 1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6" name="Picture 1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930" y="1480"/>
                <a:ext cx="1225" cy="1362"/>
                <a:chOff x="1791" y="935"/>
                <a:chExt cx="1588" cy="1770"/>
              </a:xfrm>
            </p:grpSpPr>
            <p:pic>
              <p:nvPicPr>
                <p:cNvPr id="57598" name="Picture 1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99" name="Picture 1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19"/>
            <p:cNvGrpSpPr>
              <a:grpSpLocks/>
            </p:cNvGrpSpPr>
            <p:nvPr/>
          </p:nvGrpSpPr>
          <p:grpSpPr bwMode="auto">
            <a:xfrm>
              <a:off x="1156" y="1570"/>
              <a:ext cx="590" cy="425"/>
              <a:chOff x="295" y="1071"/>
              <a:chExt cx="2408" cy="2200"/>
            </a:xfrm>
          </p:grpSpPr>
          <p:pic>
            <p:nvPicPr>
              <p:cNvPr id="57572" name="Picture 2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3" name="Picture 2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4" name="Picture 2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5" name="Picture 2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6" name="Picture 2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7" name="Picture 2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8" name="Picture 2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9" name="Picture 2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0" name="Picture 2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1" name="Picture 2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2" name="Picture 3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1"/>
              <p:cNvGrpSpPr>
                <a:grpSpLocks/>
              </p:cNvGrpSpPr>
              <p:nvPr/>
            </p:nvGrpSpPr>
            <p:grpSpPr bwMode="auto">
              <a:xfrm>
                <a:off x="930" y="1480"/>
                <a:ext cx="1225" cy="1362"/>
                <a:chOff x="1791" y="935"/>
                <a:chExt cx="1588" cy="1770"/>
              </a:xfrm>
            </p:grpSpPr>
            <p:pic>
              <p:nvPicPr>
                <p:cNvPr id="57584" name="Picture 3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5" name="Picture 3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34"/>
            <p:cNvGrpSpPr>
              <a:grpSpLocks/>
            </p:cNvGrpSpPr>
            <p:nvPr/>
          </p:nvGrpSpPr>
          <p:grpSpPr bwMode="auto">
            <a:xfrm>
              <a:off x="3878" y="1570"/>
              <a:ext cx="590" cy="425"/>
              <a:chOff x="295" y="1071"/>
              <a:chExt cx="2408" cy="2200"/>
            </a:xfrm>
          </p:grpSpPr>
          <p:pic>
            <p:nvPicPr>
              <p:cNvPr id="57558" name="Picture 3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9" name="Picture 3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0" name="Picture 3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1" name="Picture 3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2" name="Picture 3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3" name="Picture 4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4" name="Picture 4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5" name="Picture 4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6" name="Picture 4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7" name="Picture 4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68" name="Picture 4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6"/>
              <p:cNvGrpSpPr>
                <a:grpSpLocks/>
              </p:cNvGrpSpPr>
              <p:nvPr/>
            </p:nvGrpSpPr>
            <p:grpSpPr bwMode="auto">
              <a:xfrm>
                <a:off x="930" y="1480"/>
                <a:ext cx="1225" cy="1362"/>
                <a:chOff x="1791" y="935"/>
                <a:chExt cx="1588" cy="1770"/>
              </a:xfrm>
            </p:grpSpPr>
            <p:pic>
              <p:nvPicPr>
                <p:cNvPr id="57570" name="Picture 4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71" name="Picture 4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49"/>
            <p:cNvGrpSpPr>
              <a:grpSpLocks/>
            </p:cNvGrpSpPr>
            <p:nvPr/>
          </p:nvGrpSpPr>
          <p:grpSpPr bwMode="auto">
            <a:xfrm>
              <a:off x="476" y="2387"/>
              <a:ext cx="590" cy="425"/>
              <a:chOff x="295" y="1071"/>
              <a:chExt cx="2408" cy="2200"/>
            </a:xfrm>
          </p:grpSpPr>
          <p:pic>
            <p:nvPicPr>
              <p:cNvPr id="57544" name="Picture 5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5" name="Picture 5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6" name="Picture 5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7" name="Picture 5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8" name="Picture 5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9" name="Picture 5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0" name="Picture 5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1" name="Picture 5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2" name="Picture 5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3" name="Picture 5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4" name="Picture 6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1"/>
              <p:cNvGrpSpPr>
                <a:grpSpLocks/>
              </p:cNvGrpSpPr>
              <p:nvPr/>
            </p:nvGrpSpPr>
            <p:grpSpPr bwMode="auto">
              <a:xfrm>
                <a:off x="930" y="1480"/>
                <a:ext cx="1225" cy="1362"/>
                <a:chOff x="1791" y="935"/>
                <a:chExt cx="1588" cy="1770"/>
              </a:xfrm>
            </p:grpSpPr>
            <p:pic>
              <p:nvPicPr>
                <p:cNvPr id="57556" name="Picture 6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57" name="Picture 6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Group 64"/>
            <p:cNvGrpSpPr>
              <a:grpSpLocks/>
            </p:cNvGrpSpPr>
            <p:nvPr/>
          </p:nvGrpSpPr>
          <p:grpSpPr bwMode="auto">
            <a:xfrm>
              <a:off x="1837" y="2387"/>
              <a:ext cx="590" cy="425"/>
              <a:chOff x="295" y="1071"/>
              <a:chExt cx="2408" cy="2200"/>
            </a:xfrm>
          </p:grpSpPr>
          <p:pic>
            <p:nvPicPr>
              <p:cNvPr id="57530" name="Picture 6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1" name="Picture 6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2" name="Picture 6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3" name="Picture 6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4" name="Picture 6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5" name="Picture 7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6" name="Picture 7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7" name="Picture 7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8" name="Picture 7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39" name="Picture 7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0" name="Picture 7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6"/>
              <p:cNvGrpSpPr>
                <a:grpSpLocks/>
              </p:cNvGrpSpPr>
              <p:nvPr/>
            </p:nvGrpSpPr>
            <p:grpSpPr bwMode="auto">
              <a:xfrm>
                <a:off x="930" y="1480"/>
                <a:ext cx="1225" cy="1362"/>
                <a:chOff x="1791" y="935"/>
                <a:chExt cx="1588" cy="1770"/>
              </a:xfrm>
            </p:grpSpPr>
            <p:pic>
              <p:nvPicPr>
                <p:cNvPr id="57542" name="Picture 7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3" name="Picture 7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79"/>
            <p:cNvGrpSpPr>
              <a:grpSpLocks/>
            </p:cNvGrpSpPr>
            <p:nvPr/>
          </p:nvGrpSpPr>
          <p:grpSpPr bwMode="auto">
            <a:xfrm>
              <a:off x="3198" y="2387"/>
              <a:ext cx="590" cy="425"/>
              <a:chOff x="295" y="1071"/>
              <a:chExt cx="2408" cy="2200"/>
            </a:xfrm>
          </p:grpSpPr>
          <p:pic>
            <p:nvPicPr>
              <p:cNvPr id="57516" name="Picture 8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7" name="Picture 8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8" name="Picture 8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9" name="Picture 8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0" name="Picture 8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1" name="Picture 8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2" name="Picture 8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3" name="Picture 8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4" name="Picture 8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5" name="Picture 8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6" name="Picture 9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91"/>
              <p:cNvGrpSpPr>
                <a:grpSpLocks/>
              </p:cNvGrpSpPr>
              <p:nvPr/>
            </p:nvGrpSpPr>
            <p:grpSpPr bwMode="auto">
              <a:xfrm>
                <a:off x="930" y="1480"/>
                <a:ext cx="1225" cy="1362"/>
                <a:chOff x="1791" y="935"/>
                <a:chExt cx="1588" cy="1770"/>
              </a:xfrm>
            </p:grpSpPr>
            <p:pic>
              <p:nvPicPr>
                <p:cNvPr id="57528" name="Picture 9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29" name="Picture 9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94"/>
            <p:cNvGrpSpPr>
              <a:grpSpLocks/>
            </p:cNvGrpSpPr>
            <p:nvPr/>
          </p:nvGrpSpPr>
          <p:grpSpPr bwMode="auto">
            <a:xfrm>
              <a:off x="4558" y="2387"/>
              <a:ext cx="590" cy="425"/>
              <a:chOff x="295" y="1071"/>
              <a:chExt cx="2408" cy="2200"/>
            </a:xfrm>
          </p:grpSpPr>
          <p:pic>
            <p:nvPicPr>
              <p:cNvPr id="57502" name="Picture 9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3" name="Picture 9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4" name="Picture 9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5" name="Picture 9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6" name="Picture 9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7" name="Picture 10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8" name="Picture 10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9" name="Picture 10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0" name="Picture 10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1" name="Picture 10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2" name="Picture 10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06"/>
              <p:cNvGrpSpPr>
                <a:grpSpLocks/>
              </p:cNvGrpSpPr>
              <p:nvPr/>
            </p:nvGrpSpPr>
            <p:grpSpPr bwMode="auto">
              <a:xfrm>
                <a:off x="930" y="1480"/>
                <a:ext cx="1225" cy="1362"/>
                <a:chOff x="1791" y="935"/>
                <a:chExt cx="1588" cy="1770"/>
              </a:xfrm>
            </p:grpSpPr>
            <p:pic>
              <p:nvPicPr>
                <p:cNvPr id="57514" name="Picture 10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15" name="Picture 10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109"/>
            <p:cNvGrpSpPr>
              <a:grpSpLocks/>
            </p:cNvGrpSpPr>
            <p:nvPr/>
          </p:nvGrpSpPr>
          <p:grpSpPr bwMode="auto">
            <a:xfrm>
              <a:off x="113" y="3203"/>
              <a:ext cx="590" cy="425"/>
              <a:chOff x="295" y="1071"/>
              <a:chExt cx="2408" cy="2200"/>
            </a:xfrm>
          </p:grpSpPr>
          <p:pic>
            <p:nvPicPr>
              <p:cNvPr id="57488" name="Picture 11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9" name="Picture 11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0" name="Picture 11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1" name="Picture 11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2" name="Picture 11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3" name="Picture 11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4" name="Picture 11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5" name="Picture 11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6" name="Picture 11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7" name="Picture 11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98" name="Picture 12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21"/>
              <p:cNvGrpSpPr>
                <a:grpSpLocks/>
              </p:cNvGrpSpPr>
              <p:nvPr/>
            </p:nvGrpSpPr>
            <p:grpSpPr bwMode="auto">
              <a:xfrm>
                <a:off x="930" y="1480"/>
                <a:ext cx="1225" cy="1362"/>
                <a:chOff x="1791" y="935"/>
                <a:chExt cx="1588" cy="1770"/>
              </a:xfrm>
            </p:grpSpPr>
            <p:pic>
              <p:nvPicPr>
                <p:cNvPr id="57500" name="Picture 12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01" name="Picture 12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 name="Group 124"/>
            <p:cNvGrpSpPr>
              <a:grpSpLocks/>
            </p:cNvGrpSpPr>
            <p:nvPr/>
          </p:nvGrpSpPr>
          <p:grpSpPr bwMode="auto">
            <a:xfrm>
              <a:off x="1474" y="3203"/>
              <a:ext cx="590" cy="425"/>
              <a:chOff x="295" y="1071"/>
              <a:chExt cx="2408" cy="2200"/>
            </a:xfrm>
          </p:grpSpPr>
          <p:pic>
            <p:nvPicPr>
              <p:cNvPr id="57474" name="Picture 12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5" name="Picture 12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6" name="Picture 12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7" name="Picture 12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8" name="Picture 12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9" name="Picture 13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0" name="Picture 13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1" name="Picture 13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2" name="Picture 13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3" name="Picture 13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4" name="Picture 13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36"/>
              <p:cNvGrpSpPr>
                <a:grpSpLocks/>
              </p:cNvGrpSpPr>
              <p:nvPr/>
            </p:nvGrpSpPr>
            <p:grpSpPr bwMode="auto">
              <a:xfrm>
                <a:off x="930" y="1480"/>
                <a:ext cx="1225" cy="1362"/>
                <a:chOff x="1791" y="935"/>
                <a:chExt cx="1588" cy="1770"/>
              </a:xfrm>
            </p:grpSpPr>
            <p:pic>
              <p:nvPicPr>
                <p:cNvPr id="57486" name="Picture 13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87" name="Picture 13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1" name="Group 139"/>
            <p:cNvGrpSpPr>
              <a:grpSpLocks/>
            </p:cNvGrpSpPr>
            <p:nvPr/>
          </p:nvGrpSpPr>
          <p:grpSpPr bwMode="auto">
            <a:xfrm>
              <a:off x="2834" y="3203"/>
              <a:ext cx="590" cy="425"/>
              <a:chOff x="295" y="1071"/>
              <a:chExt cx="2408" cy="2200"/>
            </a:xfrm>
          </p:grpSpPr>
          <p:pic>
            <p:nvPicPr>
              <p:cNvPr id="57460" name="Picture 14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1" name="Picture 14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2" name="Picture 14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3" name="Picture 14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4" name="Picture 14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5" name="Picture 14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6" name="Picture 14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7" name="Picture 14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8" name="Picture 14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9" name="Picture 14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0" name="Picture 15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51"/>
              <p:cNvGrpSpPr>
                <a:grpSpLocks/>
              </p:cNvGrpSpPr>
              <p:nvPr/>
            </p:nvGrpSpPr>
            <p:grpSpPr bwMode="auto">
              <a:xfrm>
                <a:off x="930" y="1480"/>
                <a:ext cx="1225" cy="1362"/>
                <a:chOff x="1791" y="935"/>
                <a:chExt cx="1588" cy="1770"/>
              </a:xfrm>
            </p:grpSpPr>
            <p:pic>
              <p:nvPicPr>
                <p:cNvPr id="57472" name="Picture 15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73" name="Picture 15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 name="Group 154"/>
            <p:cNvGrpSpPr>
              <a:grpSpLocks/>
            </p:cNvGrpSpPr>
            <p:nvPr/>
          </p:nvGrpSpPr>
          <p:grpSpPr bwMode="auto">
            <a:xfrm>
              <a:off x="4195" y="3203"/>
              <a:ext cx="590" cy="425"/>
              <a:chOff x="295" y="1071"/>
              <a:chExt cx="2408" cy="2200"/>
            </a:xfrm>
          </p:grpSpPr>
          <p:pic>
            <p:nvPicPr>
              <p:cNvPr id="57446" name="Picture 15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7" name="Picture 15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8" name="Picture 15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9" name="Picture 15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0" name="Picture 15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1" name="Picture 16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2" name="Picture 16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3" name="Picture 16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4" name="Picture 16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5" name="Picture 16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6" name="Picture 16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66"/>
              <p:cNvGrpSpPr>
                <a:grpSpLocks/>
              </p:cNvGrpSpPr>
              <p:nvPr/>
            </p:nvGrpSpPr>
            <p:grpSpPr bwMode="auto">
              <a:xfrm>
                <a:off x="930" y="1480"/>
                <a:ext cx="1225" cy="1362"/>
                <a:chOff x="1791" y="935"/>
                <a:chExt cx="1588" cy="1770"/>
              </a:xfrm>
            </p:grpSpPr>
            <p:pic>
              <p:nvPicPr>
                <p:cNvPr id="57458" name="Picture 16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9" name="Picture 16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 name="Group 169"/>
            <p:cNvGrpSpPr>
              <a:grpSpLocks/>
            </p:cNvGrpSpPr>
            <p:nvPr/>
          </p:nvGrpSpPr>
          <p:grpSpPr bwMode="auto">
            <a:xfrm>
              <a:off x="793" y="3203"/>
              <a:ext cx="590" cy="425"/>
              <a:chOff x="295" y="1071"/>
              <a:chExt cx="2408" cy="2200"/>
            </a:xfrm>
          </p:grpSpPr>
          <p:pic>
            <p:nvPicPr>
              <p:cNvPr id="57432" name="Picture 17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3" name="Picture 17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4" name="Picture 17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5" name="Picture 17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6" name="Picture 17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7" name="Picture 17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8" name="Picture 17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9" name="Picture 17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0" name="Picture 17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1" name="Picture 17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2" name="Picture 18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181"/>
              <p:cNvGrpSpPr>
                <a:grpSpLocks/>
              </p:cNvGrpSpPr>
              <p:nvPr/>
            </p:nvGrpSpPr>
            <p:grpSpPr bwMode="auto">
              <a:xfrm>
                <a:off x="930" y="1480"/>
                <a:ext cx="1225" cy="1362"/>
                <a:chOff x="1791" y="935"/>
                <a:chExt cx="1588" cy="1770"/>
              </a:xfrm>
            </p:grpSpPr>
            <p:pic>
              <p:nvPicPr>
                <p:cNvPr id="57444" name="Picture 18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5" name="Picture 18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7" name="Group 184"/>
            <p:cNvGrpSpPr>
              <a:grpSpLocks/>
            </p:cNvGrpSpPr>
            <p:nvPr/>
          </p:nvGrpSpPr>
          <p:grpSpPr bwMode="auto">
            <a:xfrm>
              <a:off x="2154" y="3203"/>
              <a:ext cx="590" cy="425"/>
              <a:chOff x="295" y="1071"/>
              <a:chExt cx="2408" cy="2200"/>
            </a:xfrm>
          </p:grpSpPr>
          <p:pic>
            <p:nvPicPr>
              <p:cNvPr id="57418" name="Picture 18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9" name="Picture 18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0" name="Picture 18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1" name="Picture 18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2" name="Picture 18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3" name="Picture 19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4" name="Picture 19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5" name="Picture 19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6" name="Picture 19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7" name="Picture 19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28" name="Picture 19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196"/>
              <p:cNvGrpSpPr>
                <a:grpSpLocks/>
              </p:cNvGrpSpPr>
              <p:nvPr/>
            </p:nvGrpSpPr>
            <p:grpSpPr bwMode="auto">
              <a:xfrm>
                <a:off x="930" y="1480"/>
                <a:ext cx="1225" cy="1362"/>
                <a:chOff x="1791" y="935"/>
                <a:chExt cx="1588" cy="1770"/>
              </a:xfrm>
            </p:grpSpPr>
            <p:pic>
              <p:nvPicPr>
                <p:cNvPr id="57430" name="Picture 19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31" name="Picture 19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 name="Group 199"/>
            <p:cNvGrpSpPr>
              <a:grpSpLocks/>
            </p:cNvGrpSpPr>
            <p:nvPr/>
          </p:nvGrpSpPr>
          <p:grpSpPr bwMode="auto">
            <a:xfrm>
              <a:off x="3515" y="3203"/>
              <a:ext cx="590" cy="425"/>
              <a:chOff x="295" y="1071"/>
              <a:chExt cx="2408" cy="2200"/>
            </a:xfrm>
          </p:grpSpPr>
          <p:pic>
            <p:nvPicPr>
              <p:cNvPr id="57404" name="Picture 200"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5" name="Picture 201"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6" name="Picture 202"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7" name="Picture 203"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8" name="Picture 204"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9" name="Picture 205"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0" name="Picture 206"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1" name="Picture 207"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2" name="Picture 208"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3" name="Picture 209"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4" name="Picture 210"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11"/>
              <p:cNvGrpSpPr>
                <a:grpSpLocks/>
              </p:cNvGrpSpPr>
              <p:nvPr/>
            </p:nvGrpSpPr>
            <p:grpSpPr bwMode="auto">
              <a:xfrm>
                <a:off x="930" y="1480"/>
                <a:ext cx="1225" cy="1362"/>
                <a:chOff x="1791" y="935"/>
                <a:chExt cx="1588" cy="1770"/>
              </a:xfrm>
            </p:grpSpPr>
            <p:pic>
              <p:nvPicPr>
                <p:cNvPr id="57416" name="Picture 212"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17" name="Picture 213"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 name="Group 214"/>
            <p:cNvGrpSpPr>
              <a:grpSpLocks/>
            </p:cNvGrpSpPr>
            <p:nvPr/>
          </p:nvGrpSpPr>
          <p:grpSpPr bwMode="auto">
            <a:xfrm>
              <a:off x="4876" y="3203"/>
              <a:ext cx="590" cy="425"/>
              <a:chOff x="295" y="1071"/>
              <a:chExt cx="2408" cy="2200"/>
            </a:xfrm>
          </p:grpSpPr>
          <p:pic>
            <p:nvPicPr>
              <p:cNvPr id="57390" name="Picture 215" descr="Buildin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0" y="1071"/>
                <a:ext cx="52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1" name="Picture 216" descr="Building2"/>
              <p:cNvPicPr>
                <a:picLocks noChangeAspect="1" noChangeArrowheads="1"/>
              </p:cNvPicPr>
              <p:nvPr/>
            </p:nvPicPr>
            <p:blipFill>
              <a:blip r:embed="rId4" cstate="screen">
                <a:extLst>
                  <a:ext uri="{28A0092B-C50C-407E-A947-70E740481C1C}">
                    <a14:useLocalDpi xmlns:a14="http://schemas.microsoft.com/office/drawing/2010/main"/>
                  </a:ext>
                </a:extLst>
              </a:blip>
              <a:srcRect l="44264" b="41081"/>
              <a:stretch>
                <a:fillRect/>
              </a:stretch>
            </p:blipFill>
            <p:spPr bwMode="auto">
              <a:xfrm>
                <a:off x="2018" y="1071"/>
                <a:ext cx="68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2" name="Picture 217" descr="Buildin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 y="1797"/>
                <a:ext cx="1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3" name="Picture 218" descr="Building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47" y="2205"/>
                <a:ext cx="14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4" name="Picture 219" descr="Building5"/>
              <p:cNvPicPr>
                <a:picLocks noChangeAspect="1" noChangeArrowheads="1"/>
              </p:cNvPicPr>
              <p:nvPr/>
            </p:nvPicPr>
            <p:blipFill>
              <a:blip r:embed="rId7" cstate="screen">
                <a:extLst>
                  <a:ext uri="{28A0092B-C50C-407E-A947-70E740481C1C}">
                    <a14:useLocalDpi xmlns:a14="http://schemas.microsoft.com/office/drawing/2010/main"/>
                  </a:ext>
                </a:extLst>
              </a:blip>
              <a:srcRect t="18666"/>
              <a:stretch>
                <a:fillRect/>
              </a:stretch>
            </p:blipFill>
            <p:spPr bwMode="auto">
              <a:xfrm>
                <a:off x="2018" y="2478"/>
                <a:ext cx="683"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5" name="Picture 220" descr="Building6"/>
              <p:cNvPicPr>
                <a:picLocks noChangeAspect="1" noChangeArrowheads="1"/>
              </p:cNvPicPr>
              <p:nvPr/>
            </p:nvPicPr>
            <p:blipFill>
              <a:blip r:embed="rId8" cstate="screen">
                <a:extLst>
                  <a:ext uri="{28A0092B-C50C-407E-A947-70E740481C1C}">
                    <a14:useLocalDpi xmlns:a14="http://schemas.microsoft.com/office/drawing/2010/main"/>
                  </a:ext>
                </a:extLst>
              </a:blip>
              <a:srcRect t="59236"/>
              <a:stretch>
                <a:fillRect/>
              </a:stretch>
            </p:blipFill>
            <p:spPr bwMode="auto">
              <a:xfrm>
                <a:off x="1383" y="2614"/>
                <a:ext cx="4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6" name="Picture 221" descr="Building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5" y="2205"/>
                <a:ext cx="10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7" name="Picture 222" descr="Building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 y="2296"/>
                <a:ext cx="152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8" name="Picture 223" descr="Building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5" y="1888"/>
                <a:ext cx="15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9" name="Picture 224" descr="Building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5" y="1071"/>
                <a:ext cx="11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0" name="Picture 225" descr="Building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5" y="1071"/>
                <a:ext cx="514"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569" name="Group 226"/>
              <p:cNvGrpSpPr>
                <a:grpSpLocks/>
              </p:cNvGrpSpPr>
              <p:nvPr/>
            </p:nvGrpSpPr>
            <p:grpSpPr bwMode="auto">
              <a:xfrm>
                <a:off x="930" y="1480"/>
                <a:ext cx="1225" cy="1362"/>
                <a:chOff x="1791" y="935"/>
                <a:chExt cx="1588" cy="1770"/>
              </a:xfrm>
            </p:grpSpPr>
            <p:pic>
              <p:nvPicPr>
                <p:cNvPr id="57402" name="Picture 227" descr="BuildingShareOfCustomer_TW_Bas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91" y="2024"/>
                  <a:ext cx="158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3" name="Picture 228" descr="0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91" y="935"/>
                  <a:ext cx="158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809253" name="Line 229"/>
            <p:cNvSpPr>
              <a:spLocks noChangeShapeType="1"/>
            </p:cNvSpPr>
            <p:nvPr/>
          </p:nvSpPr>
          <p:spPr bwMode="auto">
            <a:xfrm flipV="1">
              <a:off x="431"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54" name="Line 230"/>
            <p:cNvSpPr>
              <a:spLocks noChangeShapeType="1"/>
            </p:cNvSpPr>
            <p:nvPr/>
          </p:nvSpPr>
          <p:spPr bwMode="auto">
            <a:xfrm flipV="1">
              <a:off x="1111"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55" name="Line 231"/>
            <p:cNvSpPr>
              <a:spLocks noChangeShapeType="1"/>
            </p:cNvSpPr>
            <p:nvPr/>
          </p:nvSpPr>
          <p:spPr bwMode="auto">
            <a:xfrm flipV="1">
              <a:off x="431" y="3022"/>
              <a:ext cx="680" cy="0"/>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56" name="Line 232"/>
            <p:cNvSpPr>
              <a:spLocks noChangeShapeType="1"/>
            </p:cNvSpPr>
            <p:nvPr/>
          </p:nvSpPr>
          <p:spPr bwMode="auto">
            <a:xfrm flipV="1">
              <a:off x="793" y="2840"/>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57" name="Line 233"/>
            <p:cNvSpPr>
              <a:spLocks noChangeShapeType="1"/>
            </p:cNvSpPr>
            <p:nvPr/>
          </p:nvSpPr>
          <p:spPr bwMode="auto">
            <a:xfrm flipV="1">
              <a:off x="793" y="2206"/>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58" name="Line 234"/>
            <p:cNvSpPr>
              <a:spLocks noChangeShapeType="1"/>
            </p:cNvSpPr>
            <p:nvPr/>
          </p:nvSpPr>
          <p:spPr bwMode="auto">
            <a:xfrm flipV="1">
              <a:off x="2154" y="2205"/>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59" name="Line 235"/>
            <p:cNvSpPr>
              <a:spLocks noChangeShapeType="1"/>
            </p:cNvSpPr>
            <p:nvPr/>
          </p:nvSpPr>
          <p:spPr bwMode="auto">
            <a:xfrm flipV="1">
              <a:off x="793" y="2205"/>
              <a:ext cx="1361" cy="1"/>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0" name="Line 236"/>
            <p:cNvSpPr>
              <a:spLocks noChangeShapeType="1"/>
            </p:cNvSpPr>
            <p:nvPr/>
          </p:nvSpPr>
          <p:spPr bwMode="auto">
            <a:xfrm flipV="1">
              <a:off x="1474" y="2024"/>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1" name="Line 237"/>
            <p:cNvSpPr>
              <a:spLocks noChangeShapeType="1"/>
            </p:cNvSpPr>
            <p:nvPr/>
          </p:nvSpPr>
          <p:spPr bwMode="auto">
            <a:xfrm flipV="1">
              <a:off x="1474" y="1389"/>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2" name="Line 238"/>
            <p:cNvSpPr>
              <a:spLocks noChangeShapeType="1"/>
            </p:cNvSpPr>
            <p:nvPr/>
          </p:nvSpPr>
          <p:spPr bwMode="auto">
            <a:xfrm flipV="1">
              <a:off x="4195" y="1389"/>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3" name="Line 239"/>
            <p:cNvSpPr>
              <a:spLocks noChangeShapeType="1"/>
            </p:cNvSpPr>
            <p:nvPr/>
          </p:nvSpPr>
          <p:spPr bwMode="auto">
            <a:xfrm flipV="1">
              <a:off x="1474" y="1389"/>
              <a:ext cx="2721" cy="0"/>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4" name="Line 240"/>
            <p:cNvSpPr>
              <a:spLocks noChangeShapeType="1"/>
            </p:cNvSpPr>
            <p:nvPr/>
          </p:nvSpPr>
          <p:spPr bwMode="auto">
            <a:xfrm flipV="1">
              <a:off x="2835" y="1207"/>
              <a:ext cx="0" cy="183"/>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5" name="Line 241"/>
            <p:cNvSpPr>
              <a:spLocks noChangeShapeType="1"/>
            </p:cNvSpPr>
            <p:nvPr/>
          </p:nvSpPr>
          <p:spPr bwMode="auto">
            <a:xfrm flipV="1">
              <a:off x="1791"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6" name="Line 242"/>
            <p:cNvSpPr>
              <a:spLocks noChangeShapeType="1"/>
            </p:cNvSpPr>
            <p:nvPr/>
          </p:nvSpPr>
          <p:spPr bwMode="auto">
            <a:xfrm flipV="1">
              <a:off x="2471"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7" name="Line 243"/>
            <p:cNvSpPr>
              <a:spLocks noChangeShapeType="1"/>
            </p:cNvSpPr>
            <p:nvPr/>
          </p:nvSpPr>
          <p:spPr bwMode="auto">
            <a:xfrm flipV="1">
              <a:off x="1791" y="3022"/>
              <a:ext cx="680" cy="0"/>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8" name="Line 244"/>
            <p:cNvSpPr>
              <a:spLocks noChangeShapeType="1"/>
            </p:cNvSpPr>
            <p:nvPr/>
          </p:nvSpPr>
          <p:spPr bwMode="auto">
            <a:xfrm flipV="1">
              <a:off x="2153" y="2840"/>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69" name="Line 245"/>
            <p:cNvSpPr>
              <a:spLocks noChangeShapeType="1"/>
            </p:cNvSpPr>
            <p:nvPr/>
          </p:nvSpPr>
          <p:spPr bwMode="auto">
            <a:xfrm flipV="1">
              <a:off x="3152"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0" name="Line 246"/>
            <p:cNvSpPr>
              <a:spLocks noChangeShapeType="1"/>
            </p:cNvSpPr>
            <p:nvPr/>
          </p:nvSpPr>
          <p:spPr bwMode="auto">
            <a:xfrm flipV="1">
              <a:off x="3832"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1" name="Line 247"/>
            <p:cNvSpPr>
              <a:spLocks noChangeShapeType="1"/>
            </p:cNvSpPr>
            <p:nvPr/>
          </p:nvSpPr>
          <p:spPr bwMode="auto">
            <a:xfrm flipV="1">
              <a:off x="3152" y="3022"/>
              <a:ext cx="680" cy="0"/>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2" name="Line 248"/>
            <p:cNvSpPr>
              <a:spLocks noChangeShapeType="1"/>
            </p:cNvSpPr>
            <p:nvPr/>
          </p:nvSpPr>
          <p:spPr bwMode="auto">
            <a:xfrm flipV="1">
              <a:off x="3514" y="2840"/>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3" name="Line 249"/>
            <p:cNvSpPr>
              <a:spLocks noChangeShapeType="1"/>
            </p:cNvSpPr>
            <p:nvPr/>
          </p:nvSpPr>
          <p:spPr bwMode="auto">
            <a:xfrm flipV="1">
              <a:off x="4513"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4" name="Line 250"/>
            <p:cNvSpPr>
              <a:spLocks noChangeShapeType="1"/>
            </p:cNvSpPr>
            <p:nvPr/>
          </p:nvSpPr>
          <p:spPr bwMode="auto">
            <a:xfrm flipV="1">
              <a:off x="5193" y="3022"/>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5" name="Line 251"/>
            <p:cNvSpPr>
              <a:spLocks noChangeShapeType="1"/>
            </p:cNvSpPr>
            <p:nvPr/>
          </p:nvSpPr>
          <p:spPr bwMode="auto">
            <a:xfrm flipV="1">
              <a:off x="4513" y="3022"/>
              <a:ext cx="680" cy="0"/>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6" name="Line 252"/>
            <p:cNvSpPr>
              <a:spLocks noChangeShapeType="1"/>
            </p:cNvSpPr>
            <p:nvPr/>
          </p:nvSpPr>
          <p:spPr bwMode="auto">
            <a:xfrm flipV="1">
              <a:off x="4875" y="2840"/>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7" name="Line 253"/>
            <p:cNvSpPr>
              <a:spLocks noChangeShapeType="1"/>
            </p:cNvSpPr>
            <p:nvPr/>
          </p:nvSpPr>
          <p:spPr bwMode="auto">
            <a:xfrm flipV="1">
              <a:off x="3515" y="2206"/>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8" name="Line 254"/>
            <p:cNvSpPr>
              <a:spLocks noChangeShapeType="1"/>
            </p:cNvSpPr>
            <p:nvPr/>
          </p:nvSpPr>
          <p:spPr bwMode="auto">
            <a:xfrm flipV="1">
              <a:off x="4876" y="2205"/>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79" name="Line 255"/>
            <p:cNvSpPr>
              <a:spLocks noChangeShapeType="1"/>
            </p:cNvSpPr>
            <p:nvPr/>
          </p:nvSpPr>
          <p:spPr bwMode="auto">
            <a:xfrm flipV="1">
              <a:off x="3515" y="2205"/>
              <a:ext cx="1361" cy="1"/>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sp>
          <p:nvSpPr>
            <p:cNvPr id="7809280" name="Line 256"/>
            <p:cNvSpPr>
              <a:spLocks noChangeShapeType="1"/>
            </p:cNvSpPr>
            <p:nvPr/>
          </p:nvSpPr>
          <p:spPr bwMode="auto">
            <a:xfrm flipV="1">
              <a:off x="4196" y="2024"/>
              <a:ext cx="0" cy="182"/>
            </a:xfrm>
            <a:prstGeom prst="line">
              <a:avLst/>
            </a:prstGeom>
            <a:noFill/>
            <a:ln w="38100">
              <a:solidFill>
                <a:srgbClr val="FFFF00"/>
              </a:solidFill>
              <a:round/>
              <a:headEnd/>
              <a:tailEnd/>
            </a:ln>
            <a:effectLst/>
          </p:spPr>
          <p:txBody>
            <a:bodyPr/>
            <a:lstStyle/>
            <a:p>
              <a:pPr fontAlgn="auto">
                <a:spcBef>
                  <a:spcPts val="0"/>
                </a:spcBef>
                <a:spcAft>
                  <a:spcPts val="0"/>
                </a:spcAft>
                <a:defRPr/>
              </a:pPr>
              <a:endParaRPr kumimoji="0" lang="zh-TW" altLang="en-US">
                <a:solidFill>
                  <a:srgbClr val="FFFFFF"/>
                </a:solidFill>
                <a:effectLst>
                  <a:outerShdw blurRad="38100" dist="38100" dir="2700000" algn="tl">
                    <a:srgbClr val="000000">
                      <a:alpha val="43137"/>
                    </a:srgbClr>
                  </a:outerShdw>
                </a:effectLst>
                <a:latin typeface="Arial" charset="0"/>
                <a:ea typeface="新細明體" pitchFamily="1" charset="-120"/>
              </a:endParaRPr>
            </a:p>
          </p:txBody>
        </p:sp>
      </p:grpSp>
    </p:spTree>
    <p:extLst>
      <p:ext uri="{BB962C8B-B14F-4D97-AF65-F5344CB8AC3E}">
        <p14:creationId xmlns:p14="http://schemas.microsoft.com/office/powerpoint/2010/main" val="204586307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828" y="1665299"/>
            <a:ext cx="8021854" cy="486880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8077" y="1347110"/>
            <a:ext cx="8239568" cy="3301314"/>
          </a:xfrm>
          <a:prstGeom prst="rect">
            <a:avLst/>
          </a:prstGeom>
        </p:spPr>
      </p:pic>
      <p:pic>
        <p:nvPicPr>
          <p:cNvPr id="6" name="Picture 5" descr="20120709_HowCommissionsAreEarned_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84699" y="2484969"/>
            <a:ext cx="192043" cy="312756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56294" y="1806634"/>
            <a:ext cx="5651547" cy="382998"/>
          </a:xfrm>
          <a:prstGeom prst="rect">
            <a:avLst/>
          </a:prstGeom>
        </p:spPr>
      </p:pic>
      <p:pic>
        <p:nvPicPr>
          <p:cNvPr id="10" name="Picture 9" descr="20120709_HowCommissionsAreEarned_5.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3120" y="2843931"/>
            <a:ext cx="8020090" cy="181069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9462" y="2967727"/>
            <a:ext cx="8202988" cy="1682664"/>
          </a:xfrm>
          <a:prstGeom prst="rect">
            <a:avLst/>
          </a:prstGeom>
        </p:spPr>
      </p:pic>
      <p:sp>
        <p:nvSpPr>
          <p:cNvPr id="13" name="TextBox 12"/>
          <p:cNvSpPr txBox="1"/>
          <p:nvPr/>
        </p:nvSpPr>
        <p:spPr>
          <a:xfrm>
            <a:off x="2514600" y="2223359"/>
            <a:ext cx="987544" cy="261610"/>
          </a:xfrm>
          <a:prstGeom prst="rect">
            <a:avLst/>
          </a:prstGeom>
          <a:noFill/>
        </p:spPr>
        <p:txBody>
          <a:bodyPr wrap="square" rtlCol="0">
            <a:spAutoFit/>
          </a:bodyPr>
          <a:lstStyle/>
          <a:p>
            <a:pPr algn="r" defTabSz="457200" fontAlgn="auto">
              <a:lnSpc>
                <a:spcPct val="90000"/>
              </a:lnSpc>
              <a:spcBef>
                <a:spcPts val="0"/>
              </a:spcBef>
              <a:spcAft>
                <a:spcPts val="0"/>
              </a:spcAft>
            </a:pPr>
            <a:r>
              <a:rPr kumimoji="0" lang="en-US" sz="1200" b="1" dirty="0">
                <a:solidFill>
                  <a:srgbClr val="042555"/>
                </a:solidFill>
                <a:latin typeface="Arial"/>
                <a:cs typeface="Arial"/>
              </a:rPr>
              <a:t>1,200</a:t>
            </a:r>
          </a:p>
        </p:txBody>
      </p:sp>
      <p:sp>
        <p:nvSpPr>
          <p:cNvPr id="14" name="TextBox 13"/>
          <p:cNvSpPr txBox="1"/>
          <p:nvPr/>
        </p:nvSpPr>
        <p:spPr>
          <a:xfrm>
            <a:off x="5799666" y="2244954"/>
            <a:ext cx="987544" cy="261610"/>
          </a:xfrm>
          <a:prstGeom prst="rect">
            <a:avLst/>
          </a:prstGeom>
          <a:noFill/>
        </p:spPr>
        <p:txBody>
          <a:bodyPr wrap="square" rtlCol="0">
            <a:spAutoFit/>
          </a:bodyPr>
          <a:lstStyle/>
          <a:p>
            <a:pPr defTabSz="457200" fontAlgn="auto">
              <a:lnSpc>
                <a:spcPct val="90000"/>
              </a:lnSpc>
              <a:spcBef>
                <a:spcPts val="0"/>
              </a:spcBef>
              <a:spcAft>
                <a:spcPts val="0"/>
              </a:spcAft>
            </a:pPr>
            <a:r>
              <a:rPr kumimoji="0" lang="en-US" sz="1200" b="1" dirty="0">
                <a:solidFill>
                  <a:srgbClr val="042555"/>
                </a:solidFill>
                <a:latin typeface="Arial"/>
                <a:cs typeface="Arial"/>
              </a:rPr>
              <a:t>1,200 </a:t>
            </a:r>
          </a:p>
        </p:txBody>
      </p:sp>
      <p:pic>
        <p:nvPicPr>
          <p:cNvPr id="15" name="Picture 14" descr="20120709_HowCommissionsAreEarned_8.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82612" y="2254479"/>
            <a:ext cx="2359388" cy="192043"/>
          </a:xfrm>
          <a:prstGeom prst="rect">
            <a:avLst/>
          </a:prstGeom>
        </p:spPr>
      </p:pic>
      <p:pic>
        <p:nvPicPr>
          <p:cNvPr id="20" name="Picture 19" descr="20120709_HowCommissionsAreEarned_9.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82612" y="2065611"/>
            <a:ext cx="2359388" cy="192043"/>
          </a:xfrm>
          <a:prstGeom prst="rect">
            <a:avLst/>
          </a:prstGeom>
        </p:spPr>
      </p:pic>
      <p:sp>
        <p:nvSpPr>
          <p:cNvPr id="21" name="TextBox 20"/>
          <p:cNvSpPr txBox="1"/>
          <p:nvPr/>
        </p:nvSpPr>
        <p:spPr>
          <a:xfrm>
            <a:off x="2514600" y="2014724"/>
            <a:ext cx="987544" cy="261610"/>
          </a:xfrm>
          <a:prstGeom prst="rect">
            <a:avLst/>
          </a:prstGeom>
          <a:noFill/>
        </p:spPr>
        <p:txBody>
          <a:bodyPr wrap="square" rtlCol="0">
            <a:spAutoFit/>
          </a:bodyPr>
          <a:lstStyle/>
          <a:p>
            <a:pPr algn="r" defTabSz="457200" fontAlgn="auto">
              <a:lnSpc>
                <a:spcPct val="90000"/>
              </a:lnSpc>
              <a:spcBef>
                <a:spcPts val="0"/>
              </a:spcBef>
              <a:spcAft>
                <a:spcPts val="0"/>
              </a:spcAft>
            </a:pPr>
            <a:r>
              <a:rPr kumimoji="0" lang="en-US" sz="1200" b="1" dirty="0">
                <a:solidFill>
                  <a:srgbClr val="042555"/>
                </a:solidFill>
                <a:latin typeface="Arial"/>
                <a:cs typeface="Arial"/>
              </a:rPr>
              <a:t>2,400</a:t>
            </a:r>
          </a:p>
        </p:txBody>
      </p:sp>
      <p:sp>
        <p:nvSpPr>
          <p:cNvPr id="22" name="TextBox 21"/>
          <p:cNvSpPr txBox="1"/>
          <p:nvPr/>
        </p:nvSpPr>
        <p:spPr>
          <a:xfrm>
            <a:off x="5799666" y="2036319"/>
            <a:ext cx="987544" cy="261610"/>
          </a:xfrm>
          <a:prstGeom prst="rect">
            <a:avLst/>
          </a:prstGeom>
          <a:noFill/>
        </p:spPr>
        <p:txBody>
          <a:bodyPr wrap="square" rtlCol="0">
            <a:spAutoFit/>
          </a:bodyPr>
          <a:lstStyle/>
          <a:p>
            <a:pPr defTabSz="457200" fontAlgn="auto">
              <a:lnSpc>
                <a:spcPct val="90000"/>
              </a:lnSpc>
              <a:spcBef>
                <a:spcPts val="0"/>
              </a:spcBef>
              <a:spcAft>
                <a:spcPts val="0"/>
              </a:spcAft>
            </a:pPr>
            <a:r>
              <a:rPr kumimoji="0" lang="en-US" sz="1200" b="1" dirty="0">
                <a:solidFill>
                  <a:srgbClr val="042555"/>
                </a:solidFill>
                <a:latin typeface="Arial"/>
                <a:cs typeface="Arial"/>
              </a:rPr>
              <a:t>2,400 </a:t>
            </a:r>
          </a:p>
        </p:txBody>
      </p:sp>
      <p:pic>
        <p:nvPicPr>
          <p:cNvPr id="23" name="Picture 22" descr="20120709_HowCommissionsAreEarned_9.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82612" y="1870393"/>
            <a:ext cx="2359388" cy="192043"/>
          </a:xfrm>
          <a:prstGeom prst="rect">
            <a:avLst/>
          </a:prstGeom>
        </p:spPr>
      </p:pic>
      <p:sp>
        <p:nvSpPr>
          <p:cNvPr id="24" name="TextBox 23"/>
          <p:cNvSpPr txBox="1"/>
          <p:nvPr/>
        </p:nvSpPr>
        <p:spPr>
          <a:xfrm>
            <a:off x="2514600" y="1816100"/>
            <a:ext cx="987544" cy="261610"/>
          </a:xfrm>
          <a:prstGeom prst="rect">
            <a:avLst/>
          </a:prstGeom>
          <a:noFill/>
        </p:spPr>
        <p:txBody>
          <a:bodyPr wrap="square" rtlCol="0">
            <a:spAutoFit/>
          </a:bodyPr>
          <a:lstStyle/>
          <a:p>
            <a:pPr algn="r" defTabSz="457200" fontAlgn="auto">
              <a:lnSpc>
                <a:spcPct val="90000"/>
              </a:lnSpc>
              <a:spcBef>
                <a:spcPts val="0"/>
              </a:spcBef>
              <a:spcAft>
                <a:spcPts val="0"/>
              </a:spcAft>
            </a:pPr>
            <a:r>
              <a:rPr kumimoji="0" lang="en-US" sz="1200" b="1" dirty="0">
                <a:solidFill>
                  <a:srgbClr val="042555"/>
                </a:solidFill>
                <a:latin typeface="Arial"/>
                <a:cs typeface="Arial"/>
              </a:rPr>
              <a:t>3,600</a:t>
            </a:r>
          </a:p>
        </p:txBody>
      </p:sp>
      <p:pic>
        <p:nvPicPr>
          <p:cNvPr id="12" name="Picture 11" descr="20120709_HowCommissionsAreEarned_7.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90950" y="2250075"/>
            <a:ext cx="1746679" cy="192043"/>
          </a:xfrm>
          <a:prstGeom prst="rect">
            <a:avLst/>
          </a:prstGeom>
        </p:spPr>
      </p:pic>
      <p:sp>
        <p:nvSpPr>
          <p:cNvPr id="25" name="TextBox 24"/>
          <p:cNvSpPr txBox="1"/>
          <p:nvPr/>
        </p:nvSpPr>
        <p:spPr>
          <a:xfrm>
            <a:off x="5799666" y="1837695"/>
            <a:ext cx="987544" cy="261610"/>
          </a:xfrm>
          <a:prstGeom prst="rect">
            <a:avLst/>
          </a:prstGeom>
          <a:noFill/>
        </p:spPr>
        <p:txBody>
          <a:bodyPr wrap="square" rtlCol="0">
            <a:spAutoFit/>
          </a:bodyPr>
          <a:lstStyle/>
          <a:p>
            <a:pPr defTabSz="457200" fontAlgn="auto">
              <a:lnSpc>
                <a:spcPct val="90000"/>
              </a:lnSpc>
              <a:spcBef>
                <a:spcPts val="0"/>
              </a:spcBef>
              <a:spcAft>
                <a:spcPts val="0"/>
              </a:spcAft>
            </a:pPr>
            <a:r>
              <a:rPr kumimoji="0" lang="en-US" sz="1200" b="1" dirty="0">
                <a:solidFill>
                  <a:srgbClr val="042555"/>
                </a:solidFill>
                <a:latin typeface="Arial"/>
                <a:cs typeface="Arial"/>
              </a:rPr>
              <a:t>3,600 </a:t>
            </a:r>
          </a:p>
        </p:txBody>
      </p:sp>
      <p:pic>
        <p:nvPicPr>
          <p:cNvPr id="26" name="Picture 25" descr="20120709_HowCommissionsAreEarned_9.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82612" y="1668507"/>
            <a:ext cx="2359388" cy="192043"/>
          </a:xfrm>
          <a:prstGeom prst="rect">
            <a:avLst/>
          </a:prstGeom>
        </p:spPr>
      </p:pic>
      <p:sp>
        <p:nvSpPr>
          <p:cNvPr id="27" name="TextBox 26"/>
          <p:cNvSpPr txBox="1"/>
          <p:nvPr/>
        </p:nvSpPr>
        <p:spPr>
          <a:xfrm>
            <a:off x="2514600" y="1633549"/>
            <a:ext cx="987544" cy="261610"/>
          </a:xfrm>
          <a:prstGeom prst="rect">
            <a:avLst/>
          </a:prstGeom>
          <a:noFill/>
        </p:spPr>
        <p:txBody>
          <a:bodyPr wrap="square" rtlCol="0">
            <a:spAutoFit/>
          </a:bodyPr>
          <a:lstStyle/>
          <a:p>
            <a:pPr algn="r" defTabSz="457200" fontAlgn="auto">
              <a:lnSpc>
                <a:spcPct val="90000"/>
              </a:lnSpc>
              <a:spcBef>
                <a:spcPts val="0"/>
              </a:spcBef>
              <a:spcAft>
                <a:spcPts val="0"/>
              </a:spcAft>
            </a:pPr>
            <a:r>
              <a:rPr kumimoji="0" lang="en-US" sz="1200" b="1" dirty="0">
                <a:solidFill>
                  <a:srgbClr val="042555"/>
                </a:solidFill>
                <a:latin typeface="Arial"/>
                <a:cs typeface="Arial"/>
              </a:rPr>
              <a:t>5,000</a:t>
            </a:r>
          </a:p>
        </p:txBody>
      </p:sp>
      <p:sp>
        <p:nvSpPr>
          <p:cNvPr id="28" name="TextBox 27"/>
          <p:cNvSpPr txBox="1"/>
          <p:nvPr/>
        </p:nvSpPr>
        <p:spPr>
          <a:xfrm>
            <a:off x="5799666" y="1655144"/>
            <a:ext cx="987544" cy="261610"/>
          </a:xfrm>
          <a:prstGeom prst="rect">
            <a:avLst/>
          </a:prstGeom>
          <a:noFill/>
        </p:spPr>
        <p:txBody>
          <a:bodyPr wrap="square" rtlCol="0">
            <a:spAutoFit/>
          </a:bodyPr>
          <a:lstStyle/>
          <a:p>
            <a:pPr defTabSz="457200" fontAlgn="auto">
              <a:lnSpc>
                <a:spcPct val="90000"/>
              </a:lnSpc>
              <a:spcBef>
                <a:spcPts val="0"/>
              </a:spcBef>
              <a:spcAft>
                <a:spcPts val="0"/>
              </a:spcAft>
            </a:pPr>
            <a:r>
              <a:rPr kumimoji="0" lang="en-US" sz="1200" b="1" dirty="0">
                <a:solidFill>
                  <a:srgbClr val="042555"/>
                </a:solidFill>
                <a:latin typeface="Arial"/>
                <a:cs typeface="Arial"/>
              </a:rPr>
              <a:t>5,000 </a:t>
            </a:r>
          </a:p>
        </p:txBody>
      </p:sp>
      <p:pic>
        <p:nvPicPr>
          <p:cNvPr id="35" name="Picture 3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04079" y="2352992"/>
            <a:ext cx="1655230" cy="1608603"/>
          </a:xfrm>
          <a:prstGeom prst="rect">
            <a:avLst/>
          </a:prstGeom>
        </p:spPr>
      </p:pic>
      <p:sp>
        <p:nvSpPr>
          <p:cNvPr id="38" name="文字方塊 28"/>
          <p:cNvSpPr txBox="1">
            <a:spLocks noChangeArrowheads="1"/>
          </p:cNvSpPr>
          <p:nvPr/>
        </p:nvSpPr>
        <p:spPr bwMode="auto">
          <a:xfrm>
            <a:off x="0" y="203537"/>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66"/>
              </a:buClr>
              <a:buFont typeface="Wingdings" pitchFamily="2" charset="2"/>
              <a:buChar char=""/>
              <a:defRPr sz="3200">
                <a:solidFill>
                  <a:schemeClr val="tx1"/>
                </a:solidFill>
                <a:latin typeface="Verdana" pitchFamily="34" charset="0"/>
                <a:ea typeface="MS PGothic" pitchFamily="34" charset="-128"/>
              </a:defRPr>
            </a:lvl1pPr>
            <a:lvl2pPr marL="742950" indent="-285750" eaLnBrk="0" hangingPunct="0">
              <a:spcBef>
                <a:spcPct val="20000"/>
              </a:spcBef>
              <a:buClr>
                <a:srgbClr val="CCFF66"/>
              </a:buClr>
              <a:buFont typeface="Wingdings" pitchFamily="2" charset="2"/>
              <a:buChar char=""/>
              <a:defRPr sz="2800">
                <a:solidFill>
                  <a:schemeClr val="tx1"/>
                </a:solidFill>
                <a:latin typeface="Verdana" pitchFamily="34" charset="0"/>
                <a:ea typeface="MS PGothic" pitchFamily="34" charset="-128"/>
              </a:defRPr>
            </a:lvl2pPr>
            <a:lvl3pPr marL="1143000" indent="-228600" eaLnBrk="0" hangingPunct="0">
              <a:spcBef>
                <a:spcPct val="20000"/>
              </a:spcBef>
              <a:buClr>
                <a:srgbClr val="FFFF66"/>
              </a:buClr>
              <a:buFont typeface="Wingdings" pitchFamily="2" charset="2"/>
              <a:buChar char=""/>
              <a:defRPr sz="2400">
                <a:solidFill>
                  <a:schemeClr val="tx1"/>
                </a:solidFill>
                <a:latin typeface="Verdana" pitchFamily="34" charset="0"/>
                <a:ea typeface="MS PGothic" pitchFamily="34" charset="-128"/>
              </a:defRPr>
            </a:lvl3pPr>
            <a:lvl4pPr marL="1600200" indent="-228600" eaLnBrk="0" hangingPunct="0">
              <a:spcBef>
                <a:spcPct val="20000"/>
              </a:spcBef>
              <a:buClr>
                <a:srgbClr val="CCFF66"/>
              </a:buClr>
              <a:buFont typeface="Wingdings" pitchFamily="2" charset="2"/>
              <a:buChar char=""/>
              <a:defRPr sz="2000">
                <a:solidFill>
                  <a:schemeClr val="tx1"/>
                </a:solidFill>
                <a:latin typeface="Verdana" pitchFamily="34" charset="0"/>
                <a:ea typeface="MS PGothic" pitchFamily="34" charset="-128"/>
              </a:defRPr>
            </a:lvl4pPr>
            <a:lvl5pPr marL="2057400" indent="-228600" eaLnBrk="0" hangingPunct="0">
              <a:spcBef>
                <a:spcPct val="20000"/>
              </a:spcBef>
              <a:buClr>
                <a:srgbClr val="FFFF66"/>
              </a:buClr>
              <a:buFont typeface="Wingdings" pitchFamily="2" charset="2"/>
              <a:buChar char=""/>
              <a:defRPr sz="20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MS PGothic" pitchFamily="34" charset="-128"/>
              </a:defRPr>
            </a:lvl9pPr>
          </a:lstStyle>
          <a:p>
            <a:pPr algn="ctr" eaLnBrk="1" hangingPunct="1">
              <a:spcBef>
                <a:spcPct val="0"/>
              </a:spcBef>
              <a:buClrTx/>
              <a:buFontTx/>
              <a:buNone/>
              <a:defRPr/>
            </a:pPr>
            <a:r>
              <a:rPr kumimoji="0" lang="en-US" altLang="zh-TW" sz="3600" b="1" dirty="0">
                <a:solidFill>
                  <a:srgbClr val="139FC9"/>
                </a:solidFill>
                <a:latin typeface="Calibri"/>
                <a:ea typeface="華康儷中黑" panose="020B0509000000000000" pitchFamily="49" charset="-120"/>
                <a:cs typeface="Arial" pitchFamily="34" charset="0"/>
              </a:rPr>
              <a:t>100%</a:t>
            </a:r>
            <a:r>
              <a:rPr kumimoji="0" lang="zh-TW" altLang="en-US" sz="3600" b="1" dirty="0">
                <a:solidFill>
                  <a:srgbClr val="139FC9"/>
                </a:solidFill>
                <a:latin typeface="Calibri"/>
                <a:ea typeface="華康儷中黑" panose="020B0509000000000000" pitchFamily="49" charset="-120"/>
                <a:cs typeface="Arial" pitchFamily="34" charset="0"/>
              </a:rPr>
              <a:t>累</a:t>
            </a:r>
            <a:r>
              <a:rPr kumimoji="0" lang="zh-TW" altLang="en-US" sz="3600" b="1" dirty="0" smtClean="0">
                <a:solidFill>
                  <a:srgbClr val="139FC9"/>
                </a:solidFill>
                <a:latin typeface="Calibri"/>
                <a:ea typeface="華康儷中黑" panose="020B0509000000000000" pitchFamily="49" charset="-120"/>
                <a:cs typeface="Arial" pitchFamily="34" charset="0"/>
              </a:rPr>
              <a:t>積，無</a:t>
            </a:r>
            <a:r>
              <a:rPr kumimoji="0" lang="zh-TW" altLang="en-US" sz="3600" b="1" dirty="0">
                <a:solidFill>
                  <a:srgbClr val="139FC9"/>
                </a:solidFill>
                <a:latin typeface="Calibri"/>
                <a:ea typeface="華康儷中黑" panose="020B0509000000000000" pitchFamily="49" charset="-120"/>
                <a:cs typeface="Arial" pitchFamily="34" charset="0"/>
              </a:rPr>
              <a:t>限代搜尋</a:t>
            </a:r>
            <a:r>
              <a:rPr kumimoji="0" lang="en-US" altLang="zh-TW" sz="3600" b="1" dirty="0">
                <a:solidFill>
                  <a:srgbClr val="139FC9"/>
                </a:solidFill>
                <a:latin typeface="Calibri"/>
                <a:ea typeface="華康儷中黑" panose="020B0509000000000000" pitchFamily="49" charset="-120"/>
                <a:cs typeface="Arial" pitchFamily="34" charset="0"/>
              </a:rPr>
              <a:t>BV &amp; IBV</a:t>
            </a:r>
          </a:p>
          <a:p>
            <a:pPr algn="ctr" eaLnBrk="1" hangingPunct="1">
              <a:spcBef>
                <a:spcPct val="0"/>
              </a:spcBef>
              <a:buClrTx/>
              <a:buFontTx/>
              <a:buNone/>
              <a:defRPr/>
            </a:pPr>
            <a:r>
              <a:rPr kumimoji="0" lang="en-US" altLang="zh-TW" sz="2400" b="1" dirty="0">
                <a:solidFill>
                  <a:srgbClr val="139FC9"/>
                </a:solidFill>
                <a:latin typeface="Calibri"/>
                <a:ea typeface="華康儷中黑" panose="020B0509000000000000" pitchFamily="49" charset="-120"/>
                <a:cs typeface="Arial" pitchFamily="34" charset="0"/>
              </a:rPr>
              <a:t>100% cumulative, unlimited-generation </a:t>
            </a:r>
            <a:r>
              <a:rPr kumimoji="0" lang="en-US" altLang="zh-TW" sz="2400" b="1" dirty="0" smtClean="0">
                <a:solidFill>
                  <a:srgbClr val="139FC9"/>
                </a:solidFill>
                <a:latin typeface="Calibri"/>
                <a:ea typeface="華康儷中黑" panose="020B0509000000000000" pitchFamily="49" charset="-120"/>
                <a:cs typeface="Arial" pitchFamily="34" charset="0"/>
              </a:rPr>
              <a:t>search for  </a:t>
            </a:r>
            <a:r>
              <a:rPr kumimoji="0" lang="en-US" altLang="zh-TW" sz="2400" b="1" dirty="0">
                <a:solidFill>
                  <a:srgbClr val="139FC9"/>
                </a:solidFill>
                <a:latin typeface="Calibri"/>
                <a:ea typeface="華康儷中黑" panose="020B0509000000000000" pitchFamily="49" charset="-120"/>
                <a:cs typeface="Arial" pitchFamily="34" charset="0"/>
              </a:rPr>
              <a:t>BV &amp; IBV</a:t>
            </a:r>
            <a:endParaRPr kumimoji="0" lang="zh-TW" altLang="en-US" sz="2400" b="1" dirty="0">
              <a:solidFill>
                <a:srgbClr val="139FC9"/>
              </a:solidFill>
              <a:latin typeface="Calibri"/>
              <a:ea typeface="華康儷中黑" panose="020B0509000000000000" pitchFamily="49" charset="-120"/>
              <a:cs typeface="Arial" pitchFamily="34" charset="0"/>
            </a:endParaRPr>
          </a:p>
        </p:txBody>
      </p:sp>
      <p:sp>
        <p:nvSpPr>
          <p:cNvPr id="29" name="TextBox 28"/>
          <p:cNvSpPr txBox="1"/>
          <p:nvPr/>
        </p:nvSpPr>
        <p:spPr>
          <a:xfrm>
            <a:off x="54430" y="6477000"/>
            <a:ext cx="9089570" cy="415498"/>
          </a:xfrm>
          <a:prstGeom prst="rect">
            <a:avLst/>
          </a:prstGeom>
          <a:noFill/>
        </p:spPr>
        <p:txBody>
          <a:bodyPr wrap="square" rtlCol="0">
            <a:spAutoFit/>
          </a:bodyPr>
          <a:lstStyle/>
          <a:p>
            <a:pPr fontAlgn="auto">
              <a:spcBef>
                <a:spcPts val="0"/>
              </a:spcBef>
              <a:spcAft>
                <a:spcPts val="0"/>
              </a:spcAft>
            </a:pPr>
            <a:r>
              <a:rPr kumimoji="0" lang="zh-TW" altLang="en-US" sz="700" dirty="0">
                <a:solidFill>
                  <a:srgbClr val="DDDEDD">
                    <a:lumMod val="10000"/>
                  </a:srgbClr>
                </a:solidFill>
                <a:latin typeface="Calibri"/>
                <a:ea typeface="新細明體"/>
              </a:rPr>
              <a:t>本簡報中提到的收入等級純屬舉例說明，無意代表美安香港經銷商的一般收入，也無意表示任何經銷商皆可賺取同等收入。美安香港經銷商的成功與否，取決於其在發展事業時的努力、才能與投入程度。</a:t>
            </a:r>
            <a:r>
              <a:rPr kumimoji="0" lang="en-US" sz="700" b="1" dirty="0">
                <a:solidFill>
                  <a:srgbClr val="DDDEDD">
                    <a:lumMod val="10000"/>
                  </a:srgbClr>
                </a:solidFill>
                <a:latin typeface="Calibri"/>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kumimoji="0" lang="en-US" sz="700" dirty="0">
              <a:solidFill>
                <a:srgbClr val="DDDEDD">
                  <a:lumMod val="10000"/>
                </a:srgbClr>
              </a:solidFill>
              <a:latin typeface="Calibri"/>
            </a:endParaRPr>
          </a:p>
        </p:txBody>
      </p:sp>
    </p:spTree>
    <p:extLst>
      <p:ext uri="{BB962C8B-B14F-4D97-AF65-F5344CB8AC3E}">
        <p14:creationId xmlns:p14="http://schemas.microsoft.com/office/powerpoint/2010/main" val="12891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3000"/>
                                        <p:tgtEl>
                                          <p:spTgt spid="10"/>
                                        </p:tgtEl>
                                      </p:cBhvr>
                                    </p:animEffect>
                                  </p:childTnLst>
                                </p:cTn>
                              </p:par>
                            </p:childTnLst>
                          </p:cTn>
                        </p:par>
                        <p:par>
                          <p:cTn id="25" fill="hold">
                            <p:stCondLst>
                              <p:cond delay="4500"/>
                            </p:stCondLst>
                            <p:childTnLst>
                              <p:par>
                                <p:cTn id="26" presetID="2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3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p:bldP spid="22" grpId="0"/>
      <p:bldP spid="24" grpId="0"/>
      <p:bldP spid="25"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69"/>
            <a:ext cx="4114800" cy="769441"/>
          </a:xfrm>
          <a:prstGeom prst="rect">
            <a:avLst/>
          </a:prstGeom>
          <a:noFill/>
        </p:spPr>
        <p:txBody>
          <a:bodyPr wrap="square" rtlCol="0">
            <a:spAutoFit/>
          </a:bodyPr>
          <a:lstStyle/>
          <a:p>
            <a:pPr algn="ctr" fontAlgn="auto">
              <a:spcBef>
                <a:spcPts val="0"/>
              </a:spcBef>
              <a:spcAft>
                <a:spcPts val="0"/>
              </a:spcAft>
            </a:pPr>
            <a:r>
              <a:rPr kumimoji="0" lang="en-US" altLang="zh-TW" sz="2200" b="1" dirty="0">
                <a:solidFill>
                  <a:srgbClr val="B9C62E"/>
                </a:solidFill>
                <a:latin typeface="Arial Narrow" pitchFamily="34" charset="0"/>
                <a:ea typeface="華康儷中黑" pitchFamily="49" charset="-120"/>
              </a:rPr>
              <a:t>20</a:t>
            </a:r>
            <a:r>
              <a:rPr kumimoji="0" lang="en-US" altLang="zh-TW" sz="2200" b="1" dirty="0">
                <a:solidFill>
                  <a:srgbClr val="50CFFF"/>
                </a:solidFill>
                <a:latin typeface="Arial Narrow" pitchFamily="34" charset="0"/>
                <a:ea typeface="華康儷中黑" pitchFamily="49" charset="-120"/>
              </a:rPr>
              <a:t>14</a:t>
            </a:r>
            <a:r>
              <a:rPr kumimoji="0" lang="zh-TW" altLang="en-US" sz="2200" dirty="0">
                <a:solidFill>
                  <a:prstClr val="black">
                    <a:lumMod val="85000"/>
                    <a:lumOff val="15000"/>
                  </a:prstClr>
                </a:solidFill>
                <a:latin typeface="Avenir 45 Book" pitchFamily="50" charset="0"/>
                <a:ea typeface="華康儷中黑" pitchFamily="49" charset="-120"/>
              </a:rPr>
              <a:t>美安香港年會</a:t>
            </a:r>
            <a:endParaRPr kumimoji="0" lang="en-US" altLang="zh-TW" sz="2200" dirty="0">
              <a:solidFill>
                <a:prstClr val="black">
                  <a:lumMod val="85000"/>
                  <a:lumOff val="15000"/>
                </a:prstClr>
              </a:solidFill>
              <a:latin typeface="Avenir 45 Book" pitchFamily="50" charset="0"/>
              <a:ea typeface="華康儷中黑" pitchFamily="49" charset="-120"/>
            </a:endParaRPr>
          </a:p>
          <a:p>
            <a:pPr algn="ctr" fontAlgn="auto">
              <a:spcBef>
                <a:spcPts val="0"/>
              </a:spcBef>
              <a:spcAft>
                <a:spcPts val="0"/>
              </a:spcAft>
            </a:pPr>
            <a:r>
              <a:rPr kumimoji="0" lang="en-US" sz="2200" b="1" dirty="0" err="1">
                <a:solidFill>
                  <a:prstClr val="black">
                    <a:lumMod val="85000"/>
                    <a:lumOff val="15000"/>
                  </a:prstClr>
                </a:solidFill>
                <a:latin typeface="Arial Narrow" pitchFamily="34" charset="0"/>
                <a:ea typeface="微軟正黑體" pitchFamily="34" charset="-120"/>
              </a:rPr>
              <a:t>mhk</a:t>
            </a:r>
            <a:r>
              <a:rPr kumimoji="0"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print"/>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fontAlgn="auto">
                <a:spcBef>
                  <a:spcPts val="0"/>
                </a:spcBef>
                <a:spcAft>
                  <a:spcPts val="0"/>
                </a:spcAft>
              </a:pPr>
              <a:r>
                <a:rPr kumimoji="0"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kumimoji="0"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695" y="5769822"/>
            <a:ext cx="2640467" cy="646331"/>
          </a:xfrm>
          <a:prstGeom prst="rect">
            <a:avLst/>
          </a:prstGeom>
        </p:spPr>
        <p:txBody>
          <a:bodyPr wrap="none">
            <a:spAutoFit/>
          </a:bodyPr>
          <a:lstStyle/>
          <a:p>
            <a:pPr algn="ctr" fontAlgn="auto">
              <a:spcBef>
                <a:spcPts val="0"/>
              </a:spcBef>
              <a:spcAft>
                <a:spcPts val="0"/>
              </a:spcAft>
            </a:pPr>
            <a:r>
              <a:rPr kumimoji="0" lang="en-US" sz="3600" b="1" dirty="0">
                <a:solidFill>
                  <a:prstClr val="black">
                    <a:lumMod val="85000"/>
                    <a:lumOff val="15000"/>
                  </a:prstClr>
                </a:solidFill>
                <a:latin typeface="Arial Narrow" pitchFamily="34" charset="0"/>
                <a:ea typeface="微軟正黑體" pitchFamily="34" charset="-120"/>
              </a:rPr>
              <a:t>#MHKAC</a:t>
            </a:r>
            <a:r>
              <a:rPr kumimoji="0"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371386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04800" y="1676400"/>
            <a:ext cx="8305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a:spcBef>
                <a:spcPct val="0"/>
              </a:spcBef>
              <a:buFontTx/>
              <a:buNone/>
            </a:pPr>
            <a:r>
              <a:rPr kumimoji="0" lang="zh-TW" altLang="en-US" sz="3600" dirty="0">
                <a:solidFill>
                  <a:srgbClr val="FFFFFF"/>
                </a:solidFill>
                <a:ea typeface="華康儷中黑" pitchFamily="49" charset="-120"/>
              </a:rPr>
              <a:t>領導市場：</a:t>
            </a:r>
            <a:endParaRPr kumimoji="0" lang="en-US" altLang="zh-TW" sz="3600" dirty="0">
              <a:solidFill>
                <a:srgbClr val="FFFFFF"/>
              </a:solidFill>
              <a:ea typeface="華康儷中黑" pitchFamily="49" charset="-120"/>
            </a:endParaRPr>
          </a:p>
          <a:p>
            <a:pPr>
              <a:spcBef>
                <a:spcPct val="0"/>
              </a:spcBef>
              <a:buFontTx/>
              <a:buNone/>
            </a:pPr>
            <a:r>
              <a:rPr kumimoji="0" lang="en-US" altLang="zh-TW" sz="3600" dirty="0" err="1">
                <a:solidFill>
                  <a:srgbClr val="FFFFFF"/>
                </a:solidFill>
                <a:ea typeface="華康儷中黑" pitchFamily="49" charset="-120"/>
              </a:rPr>
              <a:t>Isotonix</a:t>
            </a:r>
            <a:r>
              <a:rPr kumimoji="0" lang="en-US" altLang="zh-TW" sz="3600" dirty="0">
                <a:solidFill>
                  <a:srgbClr val="FFFFFF"/>
                </a:solidFill>
                <a:ea typeface="華康儷中黑" pitchFamily="49" charset="-120"/>
              </a:rPr>
              <a:t>®</a:t>
            </a:r>
            <a:r>
              <a:rPr kumimoji="0" lang="zh-TW" altLang="en-US" sz="3600" dirty="0">
                <a:solidFill>
                  <a:srgbClr val="FFFFFF"/>
                </a:solidFill>
                <a:ea typeface="華康儷中黑" pitchFamily="49" charset="-120"/>
              </a:rPr>
              <a:t>等壓傳輸系統與碧容健</a:t>
            </a:r>
            <a:r>
              <a:rPr kumimoji="0" lang="en-US" altLang="zh-TW" sz="3600" dirty="0">
                <a:solidFill>
                  <a:srgbClr val="FFFFFF"/>
                </a:solidFill>
                <a:ea typeface="華康儷中黑" pitchFamily="49" charset="-120"/>
              </a:rPr>
              <a:t>®</a:t>
            </a:r>
            <a:r>
              <a:rPr kumimoji="0" lang="en-US" altLang="zh-TW" sz="3600" baseline="30000" dirty="0">
                <a:solidFill>
                  <a:prstClr val="white"/>
                </a:solidFill>
                <a:ea typeface="華康儷中黑" pitchFamily="49" charset="-120"/>
              </a:rPr>
              <a:t> </a:t>
            </a:r>
            <a:endParaRPr kumimoji="0" lang="en-US" altLang="zh-TW" sz="3600" dirty="0">
              <a:solidFill>
                <a:prstClr val="white"/>
              </a:solidFill>
              <a:ea typeface="華康儷中黑" pitchFamily="49" charset="-120"/>
            </a:endParaRPr>
          </a:p>
          <a:p>
            <a:pPr>
              <a:spcBef>
                <a:spcPct val="0"/>
              </a:spcBef>
              <a:buFontTx/>
              <a:buNone/>
            </a:pPr>
            <a:endParaRPr kumimoji="0" lang="en-US" altLang="zh-TW" sz="3600" dirty="0">
              <a:solidFill>
                <a:srgbClr val="FFFFFF"/>
              </a:solidFill>
              <a:ea typeface="華康儷中黑" pitchFamily="49" charset="-120"/>
            </a:endParaRPr>
          </a:p>
          <a:p>
            <a:pPr>
              <a:spcBef>
                <a:spcPct val="0"/>
              </a:spcBef>
              <a:buFontTx/>
              <a:buNone/>
            </a:pPr>
            <a:r>
              <a:rPr kumimoji="0" lang="en-US" altLang="zh-TW" dirty="0">
                <a:solidFill>
                  <a:srgbClr val="FFFFFF"/>
                </a:solidFill>
                <a:ea typeface="華康儷中黑" pitchFamily="49" charset="-120"/>
              </a:rPr>
              <a:t>The Cutting Edge </a:t>
            </a:r>
          </a:p>
          <a:p>
            <a:pPr>
              <a:spcBef>
                <a:spcPct val="0"/>
              </a:spcBef>
              <a:buFontTx/>
              <a:buNone/>
            </a:pPr>
            <a:r>
              <a:rPr kumimoji="0" lang="en-US" altLang="zh-TW" dirty="0" err="1">
                <a:solidFill>
                  <a:srgbClr val="FFFFFF"/>
                </a:solidFill>
                <a:ea typeface="華康儷中黑" pitchFamily="49" charset="-120"/>
              </a:rPr>
              <a:t>Isotonix</a:t>
            </a:r>
            <a:r>
              <a:rPr kumimoji="0" lang="en-US" altLang="zh-TW" dirty="0">
                <a:solidFill>
                  <a:srgbClr val="FFFFFF"/>
                </a:solidFill>
                <a:ea typeface="華康儷中黑" pitchFamily="49" charset="-120"/>
              </a:rPr>
              <a:t>® Delivery System and </a:t>
            </a:r>
            <a:r>
              <a:rPr kumimoji="0" lang="en-US" altLang="zh-TW" dirty="0" err="1">
                <a:solidFill>
                  <a:srgbClr val="FFFFFF"/>
                </a:solidFill>
                <a:ea typeface="華康儷中黑" pitchFamily="49" charset="-120"/>
              </a:rPr>
              <a:t>Pycnogenol</a:t>
            </a:r>
            <a:r>
              <a:rPr kumimoji="0" lang="en-US" altLang="zh-TW" dirty="0">
                <a:solidFill>
                  <a:srgbClr val="FFFFFF"/>
                </a:solidFill>
                <a:ea typeface="華康儷中黑" pitchFamily="49" charset="-120"/>
              </a:rPr>
              <a:t>®</a:t>
            </a:r>
            <a:endParaRPr kumimoji="0" lang="en-US" altLang="zh-TW" baseline="30000" dirty="0">
              <a:solidFill>
                <a:srgbClr val="FFFFFF"/>
              </a:solidFill>
              <a:ea typeface="華康儷中黑" pitchFamily="49" charset="-120"/>
            </a:endParaRPr>
          </a:p>
        </p:txBody>
      </p:sp>
      <p:sp>
        <p:nvSpPr>
          <p:cNvPr id="32771" name="Text Box 4"/>
          <p:cNvSpPr txBox="1">
            <a:spLocks noChangeArrowheads="1"/>
          </p:cNvSpPr>
          <p:nvPr/>
        </p:nvSpPr>
        <p:spPr bwMode="auto">
          <a:xfrm>
            <a:off x="152400" y="61595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50000"/>
              </a:spcBef>
              <a:buFontTx/>
              <a:buNone/>
            </a:pPr>
            <a:r>
              <a:rPr kumimoji="0" lang="zh-TW" altLang="en-US" sz="1100" dirty="0">
                <a:solidFill>
                  <a:srgbClr val="FFFFFF"/>
                </a:solidFill>
                <a:ea typeface="華康儷中黑" pitchFamily="49" charset="-120"/>
              </a:rPr>
              <a:t>此演講的內容並未受美國食品及藥物管理局評核。此產品並非作為診斷、醫療或預防任何疾病或狀況之用途。</a:t>
            </a:r>
            <a:endParaRPr kumimoji="0" lang="en-US" altLang="zh-TW" sz="1100" dirty="0">
              <a:solidFill>
                <a:srgbClr val="FFFFFF"/>
              </a:solidFill>
              <a:ea typeface="華康儷中黑" pitchFamily="49" charset="-120"/>
            </a:endParaRPr>
          </a:p>
          <a:p>
            <a:pPr eaLnBrk="1" hangingPunct="1">
              <a:spcBef>
                <a:spcPct val="50000"/>
              </a:spcBef>
              <a:buFontTx/>
              <a:buNone/>
            </a:pPr>
            <a:r>
              <a:rPr kumimoji="0" lang="en-US" altLang="zh-TW" sz="1100" b="1" dirty="0">
                <a:solidFill>
                  <a:srgbClr val="FFFFFF"/>
                </a:solidFill>
                <a:ea typeface="華康儷中黑" pitchFamily="49" charset="-120"/>
              </a:rPr>
              <a:t>The statements contained in this presentation have not been evaluated by the Food and Drug Administration.  This product is not intended to diagnose, treat, cure or prevent any disease.</a:t>
            </a:r>
          </a:p>
        </p:txBody>
      </p:sp>
      <p:sp>
        <p:nvSpPr>
          <p:cNvPr id="32772" name="Rectangle 3"/>
          <p:cNvSpPr>
            <a:spLocks noChangeArrowheads="1"/>
          </p:cNvSpPr>
          <p:nvPr/>
        </p:nvSpPr>
        <p:spPr bwMode="auto">
          <a:xfrm>
            <a:off x="152400" y="5588000"/>
            <a:ext cx="7696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100" dirty="0">
                <a:solidFill>
                  <a:prstClr val="white"/>
                </a:solidFill>
                <a:ea typeface="華康儷中黑" pitchFamily="49" charset="-120"/>
              </a:rPr>
              <a:t>*碧容健</a:t>
            </a:r>
            <a:r>
              <a:rPr kumimoji="0" lang="en-US" altLang="zh-TW" sz="1100" dirty="0">
                <a:solidFill>
                  <a:prstClr val="white"/>
                </a:solidFill>
                <a:ea typeface="華康儷中黑" pitchFamily="49" charset="-120"/>
              </a:rPr>
              <a:t>®</a:t>
            </a:r>
            <a:r>
              <a:rPr kumimoji="0" lang="zh-TW" altLang="en-US" sz="1100" dirty="0">
                <a:solidFill>
                  <a:prstClr val="white"/>
                </a:solidFill>
                <a:ea typeface="華康儷中黑" pitchFamily="49" charset="-120"/>
              </a:rPr>
              <a:t>為賀發研究機構</a:t>
            </a:r>
            <a:r>
              <a:rPr kumimoji="0" lang="en-US" altLang="zh-TW" sz="1100" dirty="0">
                <a:solidFill>
                  <a:prstClr val="white"/>
                </a:solidFill>
                <a:ea typeface="華康儷中黑" pitchFamily="49" charset="-120"/>
              </a:rPr>
              <a:t>(</a:t>
            </a:r>
            <a:r>
              <a:rPr kumimoji="0" lang="en-US" altLang="zh-TW" sz="1100" dirty="0" err="1">
                <a:solidFill>
                  <a:prstClr val="white"/>
                </a:solidFill>
                <a:ea typeface="華康儷中黑" pitchFamily="49" charset="-120"/>
              </a:rPr>
              <a:t>Horphag</a:t>
            </a:r>
            <a:r>
              <a:rPr kumimoji="0" lang="en-US" altLang="zh-TW" sz="1100" dirty="0">
                <a:solidFill>
                  <a:prstClr val="white"/>
                </a:solidFill>
                <a:ea typeface="華康儷中黑" pitchFamily="49" charset="-120"/>
              </a:rPr>
              <a:t> Research Ltd.)</a:t>
            </a:r>
            <a:r>
              <a:rPr kumimoji="0" lang="zh-TW" altLang="en-US" sz="1100" dirty="0">
                <a:solidFill>
                  <a:prstClr val="white"/>
                </a:solidFill>
                <a:ea typeface="華康儷中黑" pitchFamily="49" charset="-120"/>
              </a:rPr>
              <a:t>的註冊商標，使用此產品受一項以上美國專利和其他國際專利的保護。</a:t>
            </a:r>
            <a:endParaRPr kumimoji="0" lang="en-US" altLang="zh-TW" sz="1100" dirty="0">
              <a:solidFill>
                <a:prstClr val="white"/>
              </a:solidFill>
              <a:ea typeface="華康儷中黑" pitchFamily="49" charset="-120"/>
            </a:endParaRPr>
          </a:p>
          <a:p>
            <a:pPr eaLnBrk="1" hangingPunct="1">
              <a:spcBef>
                <a:spcPct val="0"/>
              </a:spcBef>
              <a:buFontTx/>
              <a:buNone/>
            </a:pPr>
            <a:r>
              <a:rPr kumimoji="0" lang="en-US" altLang="zh-TW" sz="1100" dirty="0">
                <a:solidFill>
                  <a:prstClr val="white"/>
                </a:solidFill>
                <a:ea typeface="新細明體" pitchFamily="18" charset="-120"/>
              </a:rPr>
              <a:t>*</a:t>
            </a:r>
            <a:r>
              <a:rPr kumimoji="0" lang="en-US" altLang="zh-TW" sz="1100" dirty="0" err="1">
                <a:solidFill>
                  <a:prstClr val="white"/>
                </a:solidFill>
                <a:ea typeface="新細明體" pitchFamily="18" charset="-120"/>
              </a:rPr>
              <a:t>Pycnogenol</a:t>
            </a:r>
            <a:r>
              <a:rPr kumimoji="0" lang="en-US" altLang="zh-TW" sz="1100" dirty="0">
                <a:solidFill>
                  <a:prstClr val="white"/>
                </a:solidFill>
                <a:ea typeface="新細明體" pitchFamily="18" charset="-120"/>
              </a:rPr>
              <a:t>® is a registered trademark of </a:t>
            </a:r>
            <a:r>
              <a:rPr kumimoji="0" lang="en-US" altLang="zh-TW" sz="1100" dirty="0" err="1">
                <a:solidFill>
                  <a:prstClr val="white"/>
                </a:solidFill>
                <a:ea typeface="新細明體" pitchFamily="18" charset="-120"/>
              </a:rPr>
              <a:t>Horphag</a:t>
            </a:r>
            <a:r>
              <a:rPr kumimoji="0" lang="en-US" altLang="zh-TW" sz="1100" dirty="0">
                <a:solidFill>
                  <a:prstClr val="white"/>
                </a:solidFill>
                <a:ea typeface="新細明體" pitchFamily="18" charset="-120"/>
              </a:rPr>
              <a:t> Research Ltd. Use of this product may be protected by one or more U.S. patents and other international patents.</a:t>
            </a:r>
            <a:endParaRPr kumimoji="0" lang="zh-TW" altLang="en-US" sz="1100" dirty="0">
              <a:solidFill>
                <a:prstClr val="white"/>
              </a:solidFill>
              <a:ea typeface="華康儷中黑" pitchFamily="49" charset="-120"/>
            </a:endParaRPr>
          </a:p>
        </p:txBody>
      </p:sp>
    </p:spTree>
    <p:extLst>
      <p:ext uri="{BB962C8B-B14F-4D97-AF65-F5344CB8AC3E}">
        <p14:creationId xmlns:p14="http://schemas.microsoft.com/office/powerpoint/2010/main" val="211633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sz="half" idx="1"/>
          </p:nvPr>
        </p:nvSpPr>
        <p:spPr>
          <a:xfrm>
            <a:off x="457200" y="1493837"/>
            <a:ext cx="6707188" cy="2543175"/>
          </a:xfrm>
        </p:spPr>
        <p:txBody>
          <a:bodyPr/>
          <a:lstStyle/>
          <a:p>
            <a:pPr>
              <a:buFont typeface="Wingdings" pitchFamily="2" charset="2"/>
              <a:buChar char="Ø"/>
            </a:pPr>
            <a:r>
              <a:rPr lang="zh-TW" altLang="en-US" sz="2400" dirty="0" smtClean="0">
                <a:latin typeface="華康儷中黑" pitchFamily="49" charset="-120"/>
                <a:ea typeface="華康儷中黑" pitchFamily="49" charset="-120"/>
                <a:cs typeface="Times New Roman" pitchFamily="18" charset="0"/>
              </a:rPr>
              <a:t>每天都有很多人購買營養補充品</a:t>
            </a:r>
            <a:endParaRPr lang="en-US" altLang="en-US" sz="2400" dirty="0" smtClean="0">
              <a:latin typeface="華康儷中黑" pitchFamily="49" charset="-120"/>
              <a:ea typeface="華康儷中黑" pitchFamily="49" charset="-120"/>
              <a:cs typeface="Times New Roman" pitchFamily="18" charset="0"/>
            </a:endParaRPr>
          </a:p>
          <a:p>
            <a:pPr>
              <a:buFont typeface="Wingdings" pitchFamily="2" charset="2"/>
              <a:buChar char="Ø"/>
            </a:pPr>
            <a:r>
              <a:rPr lang="zh-TW" altLang="en-US" sz="2400" dirty="0" smtClean="0">
                <a:latin typeface="華康儷中黑" pitchFamily="49" charset="-120"/>
                <a:ea typeface="華康儷中黑" pitchFamily="49" charset="-120"/>
                <a:cs typeface="Times New Roman" pitchFamily="18" charset="0"/>
              </a:rPr>
              <a:t>常見的選擇有</a:t>
            </a:r>
            <a:endParaRPr lang="en-US" altLang="en-US" sz="2400" dirty="0" smtClean="0">
              <a:latin typeface="華康儷中黑" pitchFamily="49" charset="-120"/>
              <a:ea typeface="華康儷中黑" pitchFamily="49" charset="-120"/>
              <a:cs typeface="Times New Roman" pitchFamily="18" charset="0"/>
            </a:endParaRPr>
          </a:p>
          <a:p>
            <a:pPr lvl="1"/>
            <a:r>
              <a:rPr lang="zh-TW" altLang="en-US" dirty="0" smtClean="0">
                <a:latin typeface="華康儷中黑" pitchFamily="49" charset="-120"/>
                <a:ea typeface="華康儷中黑" pitchFamily="49" charset="-120"/>
                <a:cs typeface="Times New Roman" pitchFamily="18" charset="0"/>
              </a:rPr>
              <a:t>鈣補充劑</a:t>
            </a:r>
            <a:endParaRPr lang="en-US" altLang="en-US" dirty="0" smtClean="0">
              <a:latin typeface="華康儷中黑" pitchFamily="49" charset="-120"/>
              <a:ea typeface="華康儷中黑" pitchFamily="49" charset="-120"/>
              <a:cs typeface="Times New Roman" pitchFamily="18" charset="0"/>
            </a:endParaRPr>
          </a:p>
          <a:p>
            <a:pPr lvl="1"/>
            <a:r>
              <a:rPr lang="zh-TW" altLang="en-US" dirty="0" smtClean="0">
                <a:latin typeface="華康儷中黑" pitchFamily="49" charset="-120"/>
                <a:ea typeface="華康儷中黑" pitchFamily="49" charset="-120"/>
                <a:cs typeface="Times New Roman" pitchFamily="18" charset="0"/>
              </a:rPr>
              <a:t>綜合維他命</a:t>
            </a:r>
            <a:endParaRPr lang="en-US" altLang="en-US" dirty="0" smtClean="0">
              <a:latin typeface="華康儷中黑" pitchFamily="49" charset="-120"/>
              <a:ea typeface="華康儷中黑" pitchFamily="49" charset="-120"/>
              <a:cs typeface="Times New Roman" pitchFamily="18" charset="0"/>
            </a:endParaRPr>
          </a:p>
          <a:p>
            <a:pPr lvl="1"/>
            <a:r>
              <a:rPr lang="zh-TW" altLang="en-US" dirty="0" smtClean="0">
                <a:latin typeface="華康儷中黑" pitchFamily="49" charset="-120"/>
                <a:ea typeface="華康儷中黑" pitchFamily="49" charset="-120"/>
                <a:cs typeface="Times New Roman" pitchFamily="18" charset="0"/>
              </a:rPr>
              <a:t>奧米加脂肪酸或魚油</a:t>
            </a:r>
            <a:endParaRPr lang="en-US" altLang="en-US" dirty="0" smtClean="0">
              <a:latin typeface="華康儷中黑" pitchFamily="49" charset="-120"/>
              <a:ea typeface="華康儷中黑" pitchFamily="49" charset="-120"/>
              <a:cs typeface="Times New Roman" pitchFamily="18" charset="0"/>
            </a:endParaRPr>
          </a:p>
          <a:p>
            <a:pPr lvl="1"/>
            <a:r>
              <a:rPr lang="zh-TW" altLang="en-US" dirty="0" smtClean="0">
                <a:latin typeface="華康儷中黑" pitchFamily="49" charset="-120"/>
                <a:ea typeface="華康儷中黑" pitchFamily="49" charset="-120"/>
                <a:cs typeface="Times New Roman" pitchFamily="18" charset="0"/>
              </a:rPr>
              <a:t>抗氧化劑</a:t>
            </a:r>
            <a:endParaRPr lang="en-US" altLang="en-US" dirty="0" smtClean="0">
              <a:latin typeface="華康儷中黑" pitchFamily="49" charset="-120"/>
              <a:ea typeface="華康儷中黑" pitchFamily="49" charset="-120"/>
              <a:cs typeface="Times New Roman" pitchFamily="18" charset="0"/>
            </a:endParaRPr>
          </a:p>
        </p:txBody>
      </p:sp>
      <p:pic>
        <p:nvPicPr>
          <p:cNvPr id="3379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5688" y="4843463"/>
            <a:ext cx="300831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文字方塊 4"/>
          <p:cNvSpPr txBox="1">
            <a:spLocks noChangeArrowheads="1"/>
          </p:cNvSpPr>
          <p:nvPr/>
        </p:nvSpPr>
        <p:spPr bwMode="auto">
          <a:xfrm>
            <a:off x="468313" y="4230687"/>
            <a:ext cx="69230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273050" algn="l"/>
              </a:tabLst>
              <a:defRPr sz="3200">
                <a:solidFill>
                  <a:schemeClr val="bg1"/>
                </a:solidFill>
                <a:latin typeface="Calibri" pitchFamily="34" charset="0"/>
                <a:ea typeface="MS PGothic" pitchFamily="34" charset="-128"/>
              </a:defRPr>
            </a:lvl1pPr>
            <a:lvl2pPr eaLnBrk="0" hangingPunct="0">
              <a:spcBef>
                <a:spcPct val="20000"/>
              </a:spcBef>
              <a:buFont typeface="Arial" pitchFamily="34" charset="0"/>
              <a:buChar char="–"/>
              <a:tabLst>
                <a:tab pos="273050" algn="l"/>
              </a:tabLst>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tabLst>
                <a:tab pos="273050" algn="l"/>
              </a:tabLst>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9pPr>
          </a:lstStyle>
          <a:p>
            <a:pPr eaLnBrk="1" hangingPunct="1">
              <a:spcBef>
                <a:spcPct val="0"/>
              </a:spcBef>
              <a:buFont typeface="Wingdings" pitchFamily="2" charset="2"/>
              <a:buChar char="Ø"/>
            </a:pPr>
            <a:r>
              <a:rPr kumimoji="0" lang="en-US" altLang="zh-TW" sz="2000" b="1" dirty="0">
                <a:solidFill>
                  <a:prstClr val="white"/>
                </a:solidFill>
                <a:ea typeface="新細明體" pitchFamily="18" charset="-120"/>
              </a:rPr>
              <a:t> A large percentage of peoples are purchasing supplements 	each and every day </a:t>
            </a:r>
          </a:p>
          <a:p>
            <a:pPr eaLnBrk="1" hangingPunct="1">
              <a:spcBef>
                <a:spcPct val="0"/>
              </a:spcBef>
              <a:buFont typeface="Wingdings" pitchFamily="2" charset="2"/>
              <a:buChar char="Ø"/>
            </a:pPr>
            <a:r>
              <a:rPr kumimoji="0" lang="en-US" altLang="zh-TW" sz="2000" b="1" dirty="0">
                <a:solidFill>
                  <a:prstClr val="white"/>
                </a:solidFill>
                <a:ea typeface="新細明體" pitchFamily="18" charset="-120"/>
              </a:rPr>
              <a:t> Common choices are </a:t>
            </a:r>
          </a:p>
          <a:p>
            <a:pPr lvl="1" eaLnBrk="1" hangingPunct="1">
              <a:spcBef>
                <a:spcPct val="0"/>
              </a:spcBef>
              <a:buFont typeface="Arial" pitchFamily="34" charset="0"/>
              <a:buChar char="•"/>
            </a:pPr>
            <a:r>
              <a:rPr kumimoji="0" lang="en-US" altLang="zh-TW" sz="2000" dirty="0">
                <a:solidFill>
                  <a:prstClr val="white"/>
                </a:solidFill>
                <a:ea typeface="新細明體" pitchFamily="18" charset="-120"/>
              </a:rPr>
              <a:t></a:t>
            </a:r>
            <a:r>
              <a:rPr kumimoji="0" lang="en-US" altLang="zh-TW" sz="2000" b="1" dirty="0">
                <a:solidFill>
                  <a:prstClr val="white"/>
                </a:solidFill>
                <a:ea typeface="新細明體" pitchFamily="18" charset="-120"/>
              </a:rPr>
              <a:t>Calcium supplements </a:t>
            </a:r>
          </a:p>
          <a:p>
            <a:pPr lvl="1" eaLnBrk="1" hangingPunct="1">
              <a:spcBef>
                <a:spcPct val="0"/>
              </a:spcBef>
              <a:buFont typeface="Arial" pitchFamily="34" charset="0"/>
              <a:buChar char="•"/>
            </a:pPr>
            <a:r>
              <a:rPr kumimoji="0" lang="en-US" altLang="zh-TW" sz="2000" dirty="0">
                <a:solidFill>
                  <a:prstClr val="white"/>
                </a:solidFill>
                <a:ea typeface="新細明體" pitchFamily="18" charset="-120"/>
              </a:rPr>
              <a:t></a:t>
            </a:r>
            <a:r>
              <a:rPr kumimoji="0" lang="en-US" altLang="zh-TW" sz="2000" b="1" dirty="0">
                <a:solidFill>
                  <a:prstClr val="white"/>
                </a:solidFill>
                <a:ea typeface="新細明體" pitchFamily="18" charset="-120"/>
              </a:rPr>
              <a:t>Multivitamins </a:t>
            </a:r>
          </a:p>
          <a:p>
            <a:pPr lvl="1" eaLnBrk="1" hangingPunct="1">
              <a:spcBef>
                <a:spcPct val="0"/>
              </a:spcBef>
              <a:buFont typeface="Arial" pitchFamily="34" charset="0"/>
              <a:buChar char="•"/>
            </a:pPr>
            <a:r>
              <a:rPr kumimoji="0" lang="en-US" altLang="zh-TW" sz="2000" dirty="0">
                <a:solidFill>
                  <a:prstClr val="white"/>
                </a:solidFill>
                <a:ea typeface="新細明體" pitchFamily="18" charset="-120"/>
              </a:rPr>
              <a:t></a:t>
            </a:r>
            <a:r>
              <a:rPr kumimoji="0" lang="en-US" altLang="zh-TW" sz="2000" b="1" dirty="0">
                <a:solidFill>
                  <a:prstClr val="white"/>
                </a:solidFill>
                <a:ea typeface="新細明體" pitchFamily="18" charset="-120"/>
              </a:rPr>
              <a:t>Omega or Fish Oils </a:t>
            </a:r>
          </a:p>
          <a:p>
            <a:pPr lvl="1" eaLnBrk="1" hangingPunct="1">
              <a:spcBef>
                <a:spcPct val="0"/>
              </a:spcBef>
              <a:buFont typeface="Arial" pitchFamily="34" charset="0"/>
              <a:buChar char="•"/>
            </a:pPr>
            <a:r>
              <a:rPr kumimoji="0" lang="en-US" altLang="zh-TW" sz="2000" dirty="0">
                <a:solidFill>
                  <a:prstClr val="white"/>
                </a:solidFill>
                <a:ea typeface="新細明體" pitchFamily="18" charset="-120"/>
              </a:rPr>
              <a:t></a:t>
            </a:r>
            <a:r>
              <a:rPr kumimoji="0" lang="en-US" altLang="zh-TW" sz="2000" b="1" dirty="0">
                <a:solidFill>
                  <a:prstClr val="white"/>
                </a:solidFill>
                <a:ea typeface="新細明體" pitchFamily="18" charset="-120"/>
              </a:rPr>
              <a:t>Antioxidants</a:t>
            </a:r>
            <a:endParaRPr kumimoji="0" lang="zh-TW" altLang="en-US" sz="2000" dirty="0">
              <a:solidFill>
                <a:prstClr val="white"/>
              </a:solidFill>
              <a:ea typeface="新細明體" pitchFamily="18" charset="-120"/>
            </a:endParaRPr>
          </a:p>
        </p:txBody>
      </p:sp>
      <p:sp>
        <p:nvSpPr>
          <p:cNvPr id="33797" name="Rectangle 4"/>
          <p:cNvSpPr>
            <a:spLocks noGrp="1" noRot="1" noChangeArrowheads="1"/>
          </p:cNvSpPr>
          <p:nvPr>
            <p:ph type="title"/>
          </p:nvPr>
        </p:nvSpPr>
        <p:spPr>
          <a:xfrm>
            <a:off x="381000" y="233362"/>
            <a:ext cx="8229600" cy="1143000"/>
          </a:xfrm>
        </p:spPr>
        <p:txBody>
          <a:bodyPr/>
          <a:lstStyle/>
          <a:p>
            <a:pPr algn="l"/>
            <a:r>
              <a:rPr lang="zh-TW" altLang="en-US" sz="4000" dirty="0" smtClean="0">
                <a:ea typeface="華康儷中黑" pitchFamily="49" charset="-120"/>
                <a:cs typeface="Times New Roman" pitchFamily="18" charset="0"/>
              </a:rPr>
              <a:t>科學為本</a:t>
            </a:r>
            <a:r>
              <a:rPr lang="en-US" altLang="en-US" sz="4000" dirty="0" smtClean="0">
                <a:ea typeface="華康儷中黑" pitchFamily="49" charset="-120"/>
                <a:cs typeface="Times New Roman" pitchFamily="18" charset="0"/>
              </a:rPr>
              <a:t> </a:t>
            </a:r>
            <a:r>
              <a:rPr lang="en-US" altLang="zh-TW" sz="4000" dirty="0" smtClean="0">
                <a:ea typeface="華康儷中黑" pitchFamily="49" charset="-120"/>
                <a:cs typeface="Times New Roman" pitchFamily="18" charset="0"/>
              </a:rPr>
              <a:t>vs.</a:t>
            </a:r>
            <a:r>
              <a:rPr lang="zh-TW" altLang="en-US" sz="4000" dirty="0" smtClean="0">
                <a:ea typeface="華康儷中黑" pitchFamily="49" charset="-120"/>
                <a:cs typeface="Times New Roman" pitchFamily="18" charset="0"/>
              </a:rPr>
              <a:t>「偽科學</a:t>
            </a:r>
            <a:r>
              <a:rPr lang="zh-TW" altLang="zh-TW" sz="4000" dirty="0" smtClean="0">
                <a:ea typeface="華康儷中黑" pitchFamily="49" charset="-120"/>
                <a:cs typeface="Times New Roman" pitchFamily="18" charset="0"/>
              </a:rPr>
              <a:t>」</a:t>
            </a:r>
            <a:r>
              <a:rPr lang="en-US" altLang="en-US" sz="4000" dirty="0" smtClean="0">
                <a:ea typeface="華康儷中黑" pitchFamily="49" charset="-120"/>
                <a:cs typeface="Times New Roman" pitchFamily="18" charset="0"/>
              </a:rPr>
              <a:t/>
            </a:r>
            <a:br>
              <a:rPr lang="en-US" altLang="en-US" sz="4000" dirty="0" smtClean="0">
                <a:ea typeface="華康儷中黑" pitchFamily="49" charset="-120"/>
                <a:cs typeface="Times New Roman" pitchFamily="18" charset="0"/>
              </a:rPr>
            </a:br>
            <a:r>
              <a:rPr lang="en-US" altLang="zh-TW" sz="3600" dirty="0" smtClean="0">
                <a:ea typeface="華康儷中黑" pitchFamily="49" charset="-120"/>
                <a:cs typeface="Times New Roman" pitchFamily="18" charset="0"/>
              </a:rPr>
              <a:t>Science-Based vs. “Junk Science” </a:t>
            </a:r>
          </a:p>
        </p:txBody>
      </p:sp>
    </p:spTree>
    <p:extLst>
      <p:ext uri="{BB962C8B-B14F-4D97-AF65-F5344CB8AC3E}">
        <p14:creationId xmlns:p14="http://schemas.microsoft.com/office/powerpoint/2010/main" val="3061522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字方塊 11"/>
          <p:cNvSpPr txBox="1">
            <a:spLocks noChangeArrowheads="1"/>
          </p:cNvSpPr>
          <p:nvPr/>
        </p:nvSpPr>
        <p:spPr bwMode="auto">
          <a:xfrm>
            <a:off x="500063" y="4662488"/>
            <a:ext cx="8286750" cy="2103437"/>
          </a:xfrm>
          <a:prstGeom prst="rect">
            <a:avLst/>
          </a:prstGeom>
          <a:noFill/>
          <a:ln w="9525">
            <a:noFill/>
            <a:miter lim="800000"/>
            <a:headEnd/>
            <a:tailEnd/>
          </a:ln>
        </p:spPr>
        <p:txBody>
          <a:bodyPr>
            <a:spAutoFit/>
          </a:bodyPr>
          <a:lstStyle/>
          <a:p>
            <a:pPr fontAlgn="auto">
              <a:spcBef>
                <a:spcPts val="0"/>
              </a:spcBef>
              <a:spcAft>
                <a:spcPts val="0"/>
              </a:spcAft>
              <a:buFont typeface="Wingdings" pitchFamily="2" charset="2"/>
              <a:buChar char="Ø"/>
              <a:tabLst>
                <a:tab pos="274320" algn="l"/>
              </a:tabLst>
              <a:defRPr/>
            </a:pPr>
            <a:r>
              <a:rPr kumimoji="0" lang="en-US" altLang="zh-TW" b="1" dirty="0">
                <a:solidFill>
                  <a:prstClr val="white"/>
                </a:solidFill>
                <a:latin typeface="Calibri" pitchFamily="34" charset="0"/>
                <a:ea typeface="新細明體"/>
              </a:rPr>
              <a:t> Many of the most popular brands have attractive </a:t>
            </a:r>
          </a:p>
          <a:p>
            <a:pPr fontAlgn="auto">
              <a:spcBef>
                <a:spcPts val="0"/>
              </a:spcBef>
              <a:spcAft>
                <a:spcPts val="0"/>
              </a:spcAft>
              <a:tabLst>
                <a:tab pos="274320" algn="l"/>
              </a:tabLst>
              <a:defRPr/>
            </a:pPr>
            <a:r>
              <a:rPr kumimoji="0" lang="en-US" altLang="zh-TW" b="1" dirty="0">
                <a:solidFill>
                  <a:prstClr val="white"/>
                </a:solidFill>
                <a:latin typeface="Calibri" pitchFamily="34" charset="0"/>
                <a:ea typeface="新細明體"/>
              </a:rPr>
              <a:t>	labels full of nutritional ingredients, but also contain </a:t>
            </a:r>
          </a:p>
          <a:p>
            <a:pPr marL="274320" fontAlgn="auto">
              <a:spcBef>
                <a:spcPts val="0"/>
              </a:spcBef>
              <a:spcAft>
                <a:spcPts val="0"/>
              </a:spcAft>
              <a:buFont typeface="Calibri" pitchFamily="34" charset="0"/>
              <a:buChar char="–"/>
              <a:defRPr/>
            </a:pPr>
            <a:r>
              <a:rPr kumimoji="0" lang="en-US" altLang="zh-TW" dirty="0">
                <a:solidFill>
                  <a:prstClr val="white"/>
                </a:solidFill>
                <a:latin typeface="Calibri" pitchFamily="34" charset="0"/>
                <a:ea typeface="新細明體"/>
              </a:rPr>
              <a:t></a:t>
            </a:r>
            <a:r>
              <a:rPr kumimoji="0" lang="en-US" altLang="zh-TW" b="1" dirty="0">
                <a:solidFill>
                  <a:prstClr val="white"/>
                </a:solidFill>
                <a:latin typeface="Calibri" pitchFamily="34" charset="0"/>
                <a:ea typeface="新細明體"/>
              </a:rPr>
              <a:t>Artificial chemical dyes </a:t>
            </a:r>
          </a:p>
          <a:p>
            <a:pPr marL="274320" fontAlgn="auto">
              <a:spcBef>
                <a:spcPts val="0"/>
              </a:spcBef>
              <a:spcAft>
                <a:spcPts val="0"/>
              </a:spcAft>
              <a:buFont typeface="Calibri" pitchFamily="34" charset="0"/>
              <a:buChar char="–"/>
              <a:defRPr/>
            </a:pPr>
            <a:r>
              <a:rPr kumimoji="0" lang="en-US" altLang="zh-TW" dirty="0">
                <a:solidFill>
                  <a:prstClr val="white"/>
                </a:solidFill>
                <a:latin typeface="Calibri" pitchFamily="34" charset="0"/>
                <a:ea typeface="新細明體"/>
              </a:rPr>
              <a:t></a:t>
            </a:r>
            <a:r>
              <a:rPr kumimoji="0" lang="en-US" altLang="zh-TW" b="1" dirty="0">
                <a:solidFill>
                  <a:prstClr val="white"/>
                </a:solidFill>
                <a:latin typeface="Calibri" pitchFamily="34" charset="0"/>
                <a:ea typeface="新細明體"/>
              </a:rPr>
              <a:t>Artificial flavoring agents </a:t>
            </a:r>
          </a:p>
          <a:p>
            <a:pPr marL="274320" fontAlgn="auto">
              <a:spcBef>
                <a:spcPts val="0"/>
              </a:spcBef>
              <a:spcAft>
                <a:spcPts val="0"/>
              </a:spcAft>
              <a:buFont typeface="Calibri" pitchFamily="34" charset="0"/>
              <a:buChar char="–"/>
              <a:defRPr/>
            </a:pPr>
            <a:r>
              <a:rPr kumimoji="0" lang="en-US" altLang="zh-TW" dirty="0">
                <a:solidFill>
                  <a:prstClr val="white"/>
                </a:solidFill>
                <a:latin typeface="Calibri" pitchFamily="34" charset="0"/>
                <a:ea typeface="新細明體"/>
              </a:rPr>
              <a:t></a:t>
            </a:r>
            <a:r>
              <a:rPr kumimoji="0" lang="en-US" altLang="zh-TW" b="1" dirty="0">
                <a:solidFill>
                  <a:prstClr val="white"/>
                </a:solidFill>
                <a:latin typeface="Calibri" pitchFamily="34" charset="0"/>
                <a:ea typeface="新細明體"/>
              </a:rPr>
              <a:t>Preservatives </a:t>
            </a:r>
          </a:p>
          <a:p>
            <a:pPr marL="274320" fontAlgn="auto">
              <a:spcBef>
                <a:spcPts val="0"/>
              </a:spcBef>
              <a:spcAft>
                <a:spcPts val="0"/>
              </a:spcAft>
              <a:buFont typeface="Calibri" pitchFamily="34" charset="0"/>
              <a:buChar char="–"/>
              <a:defRPr/>
            </a:pPr>
            <a:r>
              <a:rPr kumimoji="0" lang="en-US" altLang="zh-TW" dirty="0">
                <a:solidFill>
                  <a:prstClr val="white"/>
                </a:solidFill>
                <a:latin typeface="Calibri" pitchFamily="34" charset="0"/>
                <a:ea typeface="新細明體"/>
              </a:rPr>
              <a:t></a:t>
            </a:r>
            <a:r>
              <a:rPr kumimoji="0" lang="en-US" altLang="zh-TW" b="1" dirty="0">
                <a:solidFill>
                  <a:prstClr val="white"/>
                </a:solidFill>
                <a:latin typeface="Calibri" pitchFamily="34" charset="0"/>
                <a:ea typeface="新細明體"/>
              </a:rPr>
              <a:t>Disintegrating agents </a:t>
            </a:r>
          </a:p>
          <a:p>
            <a:pPr marL="274320" fontAlgn="auto">
              <a:spcBef>
                <a:spcPts val="0"/>
              </a:spcBef>
              <a:spcAft>
                <a:spcPts val="0"/>
              </a:spcAft>
              <a:buFont typeface="Calibri" pitchFamily="34" charset="0"/>
              <a:buChar char="–"/>
              <a:defRPr/>
            </a:pPr>
            <a:r>
              <a:rPr kumimoji="0" lang="en-US" altLang="zh-TW" dirty="0">
                <a:solidFill>
                  <a:prstClr val="white"/>
                </a:solidFill>
                <a:latin typeface="Calibri" pitchFamily="34" charset="0"/>
                <a:ea typeface="新細明體"/>
              </a:rPr>
              <a:t></a:t>
            </a:r>
            <a:r>
              <a:rPr kumimoji="0" lang="en-US" altLang="zh-TW" b="1" dirty="0">
                <a:solidFill>
                  <a:prstClr val="white"/>
                </a:solidFill>
                <a:latin typeface="Calibri" pitchFamily="34" charset="0"/>
                <a:ea typeface="新細明體"/>
              </a:rPr>
              <a:t>"bulk fillers" such as talc or starch, hydrogenated oil, chemical coatings </a:t>
            </a:r>
          </a:p>
        </p:txBody>
      </p:sp>
      <p:sp>
        <p:nvSpPr>
          <p:cNvPr id="34819" name="Rectangle 2"/>
          <p:cNvSpPr>
            <a:spLocks noGrp="1" noChangeArrowheads="1"/>
          </p:cNvSpPr>
          <p:nvPr>
            <p:ph idx="1"/>
          </p:nvPr>
        </p:nvSpPr>
        <p:spPr>
          <a:xfrm>
            <a:off x="468313" y="1362075"/>
            <a:ext cx="6191250" cy="2590800"/>
          </a:xfrm>
        </p:spPr>
        <p:txBody>
          <a:bodyPr/>
          <a:lstStyle/>
          <a:p>
            <a:pPr>
              <a:lnSpc>
                <a:spcPct val="120000"/>
              </a:lnSpc>
              <a:spcBef>
                <a:spcPct val="0"/>
              </a:spcBef>
              <a:buFont typeface="Wingdings" pitchFamily="2" charset="2"/>
              <a:buChar char="Ø"/>
            </a:pPr>
            <a:r>
              <a:rPr lang="zh-TW" altLang="en-US" sz="2200" smtClean="0">
                <a:latin typeface="華康儷中黑" pitchFamily="49" charset="-120"/>
                <a:ea typeface="華康儷中黑" pitchFamily="49" charset="-120"/>
                <a:cs typeface="Times New Roman" pitchFamily="18" charset="0"/>
              </a:rPr>
              <a:t>最受歡迎的品牌當中，大多有吸引人的標籤，上面寫滿各種營養素，但這些產品同時也含有</a:t>
            </a:r>
            <a:endParaRPr lang="en-US" altLang="en-US" sz="2200" smtClean="0">
              <a:latin typeface="華康儷中黑" pitchFamily="49" charset="-120"/>
              <a:ea typeface="華康儷中黑" pitchFamily="49" charset="-120"/>
              <a:cs typeface="Times New Roman" pitchFamily="18" charset="0"/>
            </a:endParaRPr>
          </a:p>
          <a:p>
            <a:pPr lvl="1">
              <a:lnSpc>
                <a:spcPct val="120000"/>
              </a:lnSpc>
              <a:spcBef>
                <a:spcPct val="0"/>
              </a:spcBef>
            </a:pPr>
            <a:r>
              <a:rPr lang="zh-TW" altLang="en-US" sz="2200" smtClean="0">
                <a:latin typeface="華康儷中黑" pitchFamily="49" charset="-120"/>
                <a:ea typeface="華康儷中黑" pitchFamily="49" charset="-120"/>
                <a:cs typeface="Times New Roman" pitchFamily="18" charset="0"/>
              </a:rPr>
              <a:t>人造化學色素</a:t>
            </a:r>
            <a:endParaRPr lang="en-US" altLang="en-US" sz="2200" smtClean="0">
              <a:latin typeface="華康儷中黑" pitchFamily="49" charset="-120"/>
              <a:ea typeface="華康儷中黑" pitchFamily="49" charset="-120"/>
              <a:cs typeface="Times New Roman" pitchFamily="18" charset="0"/>
            </a:endParaRPr>
          </a:p>
          <a:p>
            <a:pPr lvl="1">
              <a:lnSpc>
                <a:spcPct val="120000"/>
              </a:lnSpc>
              <a:spcBef>
                <a:spcPct val="0"/>
              </a:spcBef>
            </a:pPr>
            <a:r>
              <a:rPr lang="zh-TW" altLang="en-US" sz="2200" smtClean="0">
                <a:latin typeface="華康儷中黑" pitchFamily="49" charset="-120"/>
                <a:ea typeface="華康儷中黑" pitchFamily="49" charset="-120"/>
                <a:cs typeface="Times New Roman" pitchFamily="18" charset="0"/>
              </a:rPr>
              <a:t>人造調味劑</a:t>
            </a:r>
            <a:endParaRPr lang="en-US" altLang="en-US" sz="2200" smtClean="0">
              <a:latin typeface="華康儷中黑" pitchFamily="49" charset="-120"/>
              <a:ea typeface="華康儷中黑" pitchFamily="49" charset="-120"/>
              <a:cs typeface="Times New Roman" pitchFamily="18" charset="0"/>
            </a:endParaRPr>
          </a:p>
          <a:p>
            <a:pPr lvl="1">
              <a:lnSpc>
                <a:spcPct val="120000"/>
              </a:lnSpc>
              <a:spcBef>
                <a:spcPct val="0"/>
              </a:spcBef>
            </a:pPr>
            <a:r>
              <a:rPr lang="zh-TW" altLang="en-US" sz="2200" smtClean="0">
                <a:latin typeface="華康儷中黑" pitchFamily="49" charset="-120"/>
                <a:ea typeface="華康儷中黑" pitchFamily="49" charset="-120"/>
                <a:cs typeface="Times New Roman" pitchFamily="18" charset="0"/>
              </a:rPr>
              <a:t>防腐劑</a:t>
            </a:r>
            <a:endParaRPr lang="en-US" altLang="en-US" sz="2200" smtClean="0">
              <a:latin typeface="華康儷中黑" pitchFamily="49" charset="-120"/>
              <a:ea typeface="華康儷中黑" pitchFamily="49" charset="-120"/>
              <a:cs typeface="Times New Roman" pitchFamily="18" charset="0"/>
            </a:endParaRPr>
          </a:p>
          <a:p>
            <a:pPr lvl="1">
              <a:lnSpc>
                <a:spcPct val="120000"/>
              </a:lnSpc>
              <a:spcBef>
                <a:spcPct val="0"/>
              </a:spcBef>
            </a:pPr>
            <a:r>
              <a:rPr lang="zh-TW" altLang="en-US" sz="2200" smtClean="0">
                <a:latin typeface="華康儷中黑" pitchFamily="49" charset="-120"/>
                <a:ea typeface="華康儷中黑" pitchFamily="49" charset="-120"/>
                <a:cs typeface="Times New Roman" pitchFamily="18" charset="0"/>
              </a:rPr>
              <a:t>崩解劑</a:t>
            </a:r>
            <a:r>
              <a:rPr lang="en-US" altLang="en-US" sz="2200" smtClean="0">
                <a:latin typeface="華康儷中黑" pitchFamily="49" charset="-120"/>
                <a:ea typeface="華康儷中黑" pitchFamily="49" charset="-120"/>
                <a:cs typeface="Times New Roman" pitchFamily="18" charset="0"/>
              </a:rPr>
              <a:t> </a:t>
            </a:r>
          </a:p>
          <a:p>
            <a:pPr lvl="1">
              <a:lnSpc>
                <a:spcPct val="120000"/>
              </a:lnSpc>
              <a:spcBef>
                <a:spcPct val="0"/>
              </a:spcBef>
            </a:pPr>
            <a:r>
              <a:rPr lang="zh-TW" altLang="en-US" sz="2400" smtClean="0">
                <a:ea typeface="華康儷中黑" pitchFamily="49" charset="-120"/>
                <a:cs typeface="Times New Roman" pitchFamily="18" charset="0"/>
              </a:rPr>
              <a:t>「</a:t>
            </a:r>
            <a:r>
              <a:rPr lang="zh-TW" altLang="en-US" sz="2200" smtClean="0">
                <a:latin typeface="華康儷中黑" pitchFamily="49" charset="-120"/>
                <a:ea typeface="華康儷中黑" pitchFamily="49" charset="-120"/>
                <a:cs typeface="Times New Roman" pitchFamily="18" charset="0"/>
              </a:rPr>
              <a:t>填充劑</a:t>
            </a:r>
            <a:r>
              <a:rPr lang="zh-TW" altLang="zh-TW" sz="2400" smtClean="0">
                <a:ea typeface="華康儷中黑" pitchFamily="49" charset="-120"/>
                <a:cs typeface="Times New Roman" pitchFamily="18" charset="0"/>
              </a:rPr>
              <a:t>」</a:t>
            </a:r>
            <a:r>
              <a:rPr lang="zh-TW" altLang="en-US" sz="2200" smtClean="0">
                <a:latin typeface="華康儷中黑" pitchFamily="49" charset="-120"/>
                <a:ea typeface="華康儷中黑" pitchFamily="49" charset="-120"/>
                <a:cs typeface="Times New Roman" pitchFamily="18" charset="0"/>
              </a:rPr>
              <a:t>，例如滑石、澱粉、氫化油、化學糖衣等</a:t>
            </a:r>
            <a:r>
              <a:rPr lang="en-US" altLang="en-US" sz="2200" smtClean="0">
                <a:latin typeface="華康儷中黑" pitchFamily="49" charset="-120"/>
                <a:ea typeface="華康儷中黑" pitchFamily="49" charset="-120"/>
                <a:cs typeface="Times New Roman" pitchFamily="18" charset="0"/>
              </a:rPr>
              <a:t> </a:t>
            </a:r>
          </a:p>
        </p:txBody>
      </p:sp>
      <p:pic>
        <p:nvPicPr>
          <p:cNvPr id="3482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62750" y="2008188"/>
            <a:ext cx="238125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AutoShape 7"/>
          <p:cNvSpPr>
            <a:spLocks noChangeArrowheads="1"/>
          </p:cNvSpPr>
          <p:nvPr/>
        </p:nvSpPr>
        <p:spPr bwMode="auto">
          <a:xfrm rot="939899">
            <a:off x="3876675" y="2713038"/>
            <a:ext cx="3186113" cy="671512"/>
          </a:xfrm>
          <a:prstGeom prst="rightArrow">
            <a:avLst>
              <a:gd name="adj1" fmla="val 50000"/>
              <a:gd name="adj2" fmla="val 95794"/>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Tx/>
              <a:buNone/>
            </a:pPr>
            <a:r>
              <a:rPr kumimoji="0" lang="zh-TW" altLang="en-US" sz="1800">
                <a:solidFill>
                  <a:prstClr val="black"/>
                </a:solidFill>
                <a:ea typeface="華康儷中黑" pitchFamily="49" charset="-120"/>
                <a:cs typeface="Times New Roman" pitchFamily="18" charset="0"/>
              </a:rPr>
              <a:t>其他成份 </a:t>
            </a:r>
            <a:r>
              <a:rPr kumimoji="0" lang="en-US" altLang="zh-TW" sz="1800">
                <a:solidFill>
                  <a:prstClr val="black"/>
                </a:solidFill>
                <a:ea typeface="華康儷中黑" pitchFamily="49" charset="-120"/>
                <a:cs typeface="Times New Roman" pitchFamily="18" charset="0"/>
              </a:rPr>
              <a:t>Others Ingredients</a:t>
            </a:r>
          </a:p>
        </p:txBody>
      </p:sp>
      <p:sp>
        <p:nvSpPr>
          <p:cNvPr id="34822" name="Rectangle 4"/>
          <p:cNvSpPr>
            <a:spLocks noGrp="1" noRot="1" noChangeArrowheads="1"/>
          </p:cNvSpPr>
          <p:nvPr>
            <p:ph type="title"/>
          </p:nvPr>
        </p:nvSpPr>
        <p:spPr>
          <a:xfrm>
            <a:off x="381000" y="171450"/>
            <a:ext cx="8229600" cy="1143000"/>
          </a:xfrm>
        </p:spPr>
        <p:txBody>
          <a:bodyPr/>
          <a:lstStyle/>
          <a:p>
            <a:pPr algn="l"/>
            <a:r>
              <a:rPr lang="zh-TW" altLang="en-US" sz="4000" smtClean="0">
                <a:ea typeface="華康儷中黑" pitchFamily="49" charset="-120"/>
                <a:cs typeface="Times New Roman" pitchFamily="18" charset="0"/>
              </a:rPr>
              <a:t>科學為本</a:t>
            </a:r>
            <a:r>
              <a:rPr lang="en-US" altLang="en-US" sz="4000" smtClean="0">
                <a:ea typeface="華康儷中黑" pitchFamily="49" charset="-120"/>
                <a:cs typeface="Times New Roman" pitchFamily="18" charset="0"/>
              </a:rPr>
              <a:t> </a:t>
            </a:r>
            <a:r>
              <a:rPr lang="en-US" altLang="zh-TW" sz="4000" smtClean="0">
                <a:ea typeface="華康儷中黑" pitchFamily="49" charset="-120"/>
                <a:cs typeface="Times New Roman" pitchFamily="18" charset="0"/>
              </a:rPr>
              <a:t>vs.</a:t>
            </a:r>
            <a:r>
              <a:rPr lang="zh-TW" altLang="en-US" sz="4000" smtClean="0">
                <a:ea typeface="華康儷中黑" pitchFamily="49" charset="-120"/>
                <a:cs typeface="Times New Roman" pitchFamily="18" charset="0"/>
              </a:rPr>
              <a:t>「偽科學</a:t>
            </a:r>
            <a:r>
              <a:rPr lang="zh-TW" altLang="zh-TW" sz="4000" smtClean="0">
                <a:ea typeface="華康儷中黑" pitchFamily="49" charset="-120"/>
                <a:cs typeface="Times New Roman" pitchFamily="18" charset="0"/>
              </a:rPr>
              <a:t>」 </a:t>
            </a:r>
            <a:r>
              <a:rPr lang="en-US" altLang="en-US" sz="4000" smtClean="0">
                <a:ea typeface="華康儷中黑" pitchFamily="49" charset="-120"/>
                <a:cs typeface="Times New Roman" pitchFamily="18" charset="0"/>
              </a:rPr>
              <a:t/>
            </a:r>
            <a:br>
              <a:rPr lang="en-US" altLang="en-US" sz="4000" smtClean="0">
                <a:ea typeface="華康儷中黑" pitchFamily="49" charset="-120"/>
                <a:cs typeface="Times New Roman" pitchFamily="18" charset="0"/>
              </a:rPr>
            </a:br>
            <a:r>
              <a:rPr lang="en-US" altLang="zh-TW" sz="3600" smtClean="0">
                <a:ea typeface="華康儷中黑" pitchFamily="49" charset="-120"/>
                <a:cs typeface="Times New Roman" pitchFamily="18" charset="0"/>
              </a:rPr>
              <a:t>Science-Based vs. “Junk Science” </a:t>
            </a:r>
          </a:p>
        </p:txBody>
      </p:sp>
    </p:spTree>
    <p:extLst>
      <p:ext uri="{BB962C8B-B14F-4D97-AF65-F5344CB8AC3E}">
        <p14:creationId xmlns:p14="http://schemas.microsoft.com/office/powerpoint/2010/main" val="41530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304800" y="1604963"/>
            <a:ext cx="6629400" cy="2662237"/>
          </a:xfrm>
        </p:spPr>
        <p:txBody>
          <a:bodyPr/>
          <a:lstStyle/>
          <a:p>
            <a:pPr>
              <a:buFont typeface="Wingdings" pitchFamily="2" charset="2"/>
              <a:buChar char="Ø"/>
            </a:pPr>
            <a:r>
              <a:rPr lang="zh-TW" altLang="en-US" sz="2600" smtClean="0">
                <a:ea typeface="華康儷中黑" pitchFamily="49" charset="-120"/>
              </a:rPr>
              <a:t>市面上大部份片劑及膠囊維他命的吸收率都很低（不會溶解） </a:t>
            </a:r>
          </a:p>
          <a:p>
            <a:pPr>
              <a:buFont typeface="Wingdings" pitchFamily="2" charset="2"/>
              <a:buChar char="Ø"/>
            </a:pPr>
            <a:r>
              <a:rPr lang="zh-TW" altLang="en-US" sz="2600" smtClean="0">
                <a:ea typeface="華康儷中黑" pitchFamily="49" charset="-120"/>
              </a:rPr>
              <a:t>就算維他命丸可被溶解，亦需曝露於胃液與酵素中</a:t>
            </a:r>
            <a:r>
              <a:rPr lang="en-US" altLang="zh-TW" sz="2600" smtClean="0">
                <a:ea typeface="華康儷中黑" pitchFamily="49" charset="-120"/>
              </a:rPr>
              <a:t>45</a:t>
            </a:r>
            <a:r>
              <a:rPr lang="zh-TW" altLang="en-US" sz="2600" smtClean="0">
                <a:ea typeface="華康儷中黑" pitchFamily="49" charset="-120"/>
              </a:rPr>
              <a:t>分鐘至</a:t>
            </a:r>
            <a:r>
              <a:rPr lang="en-US" altLang="zh-TW" sz="2600" smtClean="0">
                <a:ea typeface="華康儷中黑" pitchFamily="49" charset="-120"/>
              </a:rPr>
              <a:t>4</a:t>
            </a:r>
            <a:r>
              <a:rPr lang="zh-TW" altLang="en-US" sz="2600" smtClean="0">
                <a:ea typeface="華康儷中黑" pitchFamily="49" charset="-120"/>
              </a:rPr>
              <a:t>小時，才可到達腸道被吸收 </a:t>
            </a:r>
          </a:p>
          <a:p>
            <a:pPr>
              <a:buFont typeface="Wingdings" pitchFamily="2" charset="2"/>
              <a:buNone/>
            </a:pPr>
            <a:endParaRPr lang="en-US" altLang="zh-TW" sz="2600" smtClean="0">
              <a:ea typeface="華康儷中黑" pitchFamily="49" charset="-120"/>
              <a:cs typeface="Times New Roman" pitchFamily="18" charset="0"/>
            </a:endParaRPr>
          </a:p>
        </p:txBody>
      </p:sp>
      <p:sp>
        <p:nvSpPr>
          <p:cNvPr id="35843" name="文字方塊 5"/>
          <p:cNvSpPr txBox="1">
            <a:spLocks noChangeArrowheads="1"/>
          </p:cNvSpPr>
          <p:nvPr/>
        </p:nvSpPr>
        <p:spPr bwMode="auto">
          <a:xfrm>
            <a:off x="381000" y="3940175"/>
            <a:ext cx="670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273050" algn="l"/>
              </a:tabLst>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tabLst>
                <a:tab pos="273050" algn="l"/>
              </a:tabLst>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tabLst>
                <a:tab pos="273050" algn="l"/>
              </a:tabLst>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9pPr>
          </a:lstStyle>
          <a:p>
            <a:pPr eaLnBrk="1" hangingPunct="1">
              <a:spcBef>
                <a:spcPct val="0"/>
              </a:spcBef>
              <a:buFont typeface="Wingdings" pitchFamily="2" charset="2"/>
              <a:buChar char="Ø"/>
            </a:pPr>
            <a:r>
              <a:rPr kumimoji="0" lang="en-US" altLang="zh-TW" sz="2400">
                <a:solidFill>
                  <a:prstClr val="white"/>
                </a:solidFill>
                <a:ea typeface="新細明體" pitchFamily="18" charset="-120"/>
              </a:rPr>
              <a:t> Most commercial tablet and capsule vitamins 	have poor absorption rates (“bedpan bullets”) </a:t>
            </a:r>
          </a:p>
          <a:p>
            <a:pPr eaLnBrk="1" hangingPunct="1">
              <a:spcBef>
                <a:spcPct val="0"/>
              </a:spcBef>
              <a:buFont typeface="Wingdings" pitchFamily="2" charset="2"/>
              <a:buChar char="Ø"/>
            </a:pPr>
            <a:r>
              <a:rPr kumimoji="0" lang="en-US" altLang="zh-TW" sz="2400">
                <a:solidFill>
                  <a:prstClr val="white"/>
                </a:solidFill>
                <a:ea typeface="新細明體" pitchFamily="18" charset="-120"/>
              </a:rPr>
              <a:t> Even the vitamin pills that do breakdown, are 	exposed to 45 minutes to 4 hours of exposure to 	stomach acids and enzymes before they ever 	reach the absorption site in the intestines </a:t>
            </a:r>
            <a:endParaRPr kumimoji="0" lang="zh-TW" altLang="en-US" sz="2400">
              <a:solidFill>
                <a:prstClr val="white"/>
              </a:solidFill>
              <a:ea typeface="新細明體" pitchFamily="18" charset="-120"/>
            </a:endParaRPr>
          </a:p>
        </p:txBody>
      </p:sp>
      <p:sp>
        <p:nvSpPr>
          <p:cNvPr id="35844" name="Rectangle 4"/>
          <p:cNvSpPr>
            <a:spLocks noGrp="1" noRot="1" noChangeArrowheads="1"/>
          </p:cNvSpPr>
          <p:nvPr>
            <p:ph type="title"/>
          </p:nvPr>
        </p:nvSpPr>
        <p:spPr>
          <a:xfrm>
            <a:off x="381000" y="152400"/>
            <a:ext cx="8229600" cy="1143000"/>
          </a:xfrm>
        </p:spPr>
        <p:txBody>
          <a:bodyPr/>
          <a:lstStyle/>
          <a:p>
            <a:pPr algn="l"/>
            <a:r>
              <a:rPr lang="zh-TW" altLang="en-US" sz="4000" smtClean="0">
                <a:ea typeface="華康儷中黑" pitchFamily="49" charset="-120"/>
                <a:cs typeface="Times New Roman" pitchFamily="18" charset="0"/>
              </a:rPr>
              <a:t>科學為本</a:t>
            </a:r>
            <a:r>
              <a:rPr lang="en-US" altLang="en-US" sz="4000" smtClean="0">
                <a:ea typeface="華康儷中黑" pitchFamily="49" charset="-120"/>
                <a:cs typeface="Times New Roman" pitchFamily="18" charset="0"/>
              </a:rPr>
              <a:t> </a:t>
            </a:r>
            <a:r>
              <a:rPr lang="en-US" altLang="zh-TW" sz="4000" smtClean="0">
                <a:ea typeface="華康儷中黑" pitchFamily="49" charset="-120"/>
                <a:cs typeface="Times New Roman" pitchFamily="18" charset="0"/>
              </a:rPr>
              <a:t>vs.</a:t>
            </a:r>
            <a:r>
              <a:rPr lang="zh-TW" altLang="en-US" sz="4000" smtClean="0">
                <a:ea typeface="華康儷中黑" pitchFamily="49" charset="-120"/>
                <a:cs typeface="Times New Roman" pitchFamily="18" charset="0"/>
              </a:rPr>
              <a:t>「偽科學</a:t>
            </a:r>
            <a:r>
              <a:rPr lang="zh-TW" altLang="zh-TW" sz="4000" smtClean="0">
                <a:ea typeface="華康儷中黑" pitchFamily="49" charset="-120"/>
                <a:cs typeface="Times New Roman" pitchFamily="18" charset="0"/>
              </a:rPr>
              <a:t>」 </a:t>
            </a:r>
            <a:r>
              <a:rPr lang="en-US" altLang="en-US" sz="4000" smtClean="0">
                <a:ea typeface="華康儷中黑" pitchFamily="49" charset="-120"/>
                <a:cs typeface="Times New Roman" pitchFamily="18" charset="0"/>
              </a:rPr>
              <a:t/>
            </a:r>
            <a:br>
              <a:rPr lang="en-US" altLang="en-US" sz="4000" smtClean="0">
                <a:ea typeface="華康儷中黑" pitchFamily="49" charset="-120"/>
                <a:cs typeface="Times New Roman" pitchFamily="18" charset="0"/>
              </a:rPr>
            </a:br>
            <a:r>
              <a:rPr lang="en-US" altLang="zh-TW" sz="3600" smtClean="0">
                <a:ea typeface="華康儷中黑" pitchFamily="49" charset="-120"/>
                <a:cs typeface="Times New Roman" pitchFamily="18" charset="0"/>
              </a:rPr>
              <a:t>Science-Based vs. “Junk Science” </a:t>
            </a:r>
          </a:p>
        </p:txBody>
      </p:sp>
    </p:spTree>
    <p:extLst>
      <p:ext uri="{BB962C8B-B14F-4D97-AF65-F5344CB8AC3E}">
        <p14:creationId xmlns:p14="http://schemas.microsoft.com/office/powerpoint/2010/main" val="3600495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xray_001"/>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1500188" y="142875"/>
            <a:ext cx="6100762" cy="6600825"/>
          </a:xfrm>
        </p:spPr>
      </p:pic>
    </p:spTree>
    <p:extLst>
      <p:ext uri="{BB962C8B-B14F-4D97-AF65-F5344CB8AC3E}">
        <p14:creationId xmlns:p14="http://schemas.microsoft.com/office/powerpoint/2010/main" val="16770583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04800" y="152400"/>
            <a:ext cx="7772400" cy="1143000"/>
          </a:xfrm>
        </p:spPr>
        <p:txBody>
          <a:bodyPr/>
          <a:lstStyle/>
          <a:p>
            <a:pPr algn="l"/>
            <a:r>
              <a:rPr lang="zh-TW" altLang="en-US" sz="3200" dirty="0" smtClean="0">
                <a:ea typeface="華康儷中黑" pitchFamily="49" charset="-120"/>
                <a:cs typeface="Times New Roman" pitchFamily="18" charset="0"/>
              </a:rPr>
              <a:t>藥丸在傳輸上的缺點</a:t>
            </a:r>
            <a:br>
              <a:rPr lang="zh-TW" altLang="en-US" sz="3200" dirty="0" smtClean="0">
                <a:ea typeface="華康儷中黑" pitchFamily="49" charset="-120"/>
                <a:cs typeface="Times New Roman" pitchFamily="18" charset="0"/>
              </a:rPr>
            </a:br>
            <a:r>
              <a:rPr lang="en-US" altLang="zh-TW" sz="2800" dirty="0" smtClean="0">
                <a:ea typeface="華康儷中黑" pitchFamily="49" charset="-120"/>
                <a:cs typeface="Times New Roman" pitchFamily="18" charset="0"/>
              </a:rPr>
              <a:t>Disadvantages of Pill Delivery</a:t>
            </a:r>
          </a:p>
        </p:txBody>
      </p:sp>
      <p:sp>
        <p:nvSpPr>
          <p:cNvPr id="37891" name="Rectangle 3"/>
          <p:cNvSpPr>
            <a:spLocks noGrp="1" noChangeArrowheads="1"/>
          </p:cNvSpPr>
          <p:nvPr>
            <p:ph idx="1"/>
          </p:nvPr>
        </p:nvSpPr>
        <p:spPr>
          <a:xfrm>
            <a:off x="349250" y="1376363"/>
            <a:ext cx="6705600" cy="2662237"/>
          </a:xfrm>
        </p:spPr>
        <p:txBody>
          <a:bodyPr/>
          <a:lstStyle/>
          <a:p>
            <a:pPr>
              <a:buFont typeface="Wingdings" pitchFamily="2" charset="2"/>
              <a:buChar char="Ø"/>
            </a:pPr>
            <a:r>
              <a:rPr lang="zh-TW" altLang="en-US" sz="2600" dirty="0" smtClean="0">
                <a:latin typeface="華康儷中黑" pitchFamily="49" charset="-120"/>
                <a:ea typeface="華康儷中黑" pitchFamily="49" charset="-120"/>
                <a:cs typeface="Times New Roman" pitchFamily="18" charset="0"/>
              </a:rPr>
              <a:t>藥丸在進入腸道之前可能尚未完全溶解</a:t>
            </a:r>
            <a:endParaRPr lang="en-US" altLang="zh-TW" sz="2600" dirty="0" smtClean="0">
              <a:latin typeface="華康儷中黑" pitchFamily="49" charset="-120"/>
              <a:ea typeface="華康儷中黑" pitchFamily="49" charset="-120"/>
              <a:cs typeface="Times New Roman" pitchFamily="18" charset="0"/>
            </a:endParaRPr>
          </a:p>
          <a:p>
            <a:pPr>
              <a:buFont typeface="Wingdings" pitchFamily="2" charset="2"/>
              <a:buChar char="Ø"/>
            </a:pPr>
            <a:r>
              <a:rPr lang="zh-TW" altLang="en-US" sz="2600" dirty="0" smtClean="0">
                <a:latin typeface="華康儷中黑" pitchFamily="49" charset="-120"/>
                <a:ea typeface="華康儷中黑" pitchFamily="49" charset="-120"/>
                <a:cs typeface="Times New Roman" pitchFamily="18" charset="0"/>
              </a:rPr>
              <a:t>藥丸可能會卡在胃壁的皺摺中</a:t>
            </a:r>
            <a:endParaRPr lang="en-US" altLang="en-US" sz="2600" dirty="0" smtClean="0">
              <a:latin typeface="華康儷中黑" pitchFamily="49" charset="-120"/>
              <a:ea typeface="華康儷中黑" pitchFamily="49" charset="-120"/>
              <a:cs typeface="Times New Roman" pitchFamily="18" charset="0"/>
            </a:endParaRPr>
          </a:p>
          <a:p>
            <a:pPr>
              <a:buFont typeface="Wingdings" pitchFamily="2" charset="2"/>
              <a:buChar char="Ø"/>
            </a:pPr>
            <a:r>
              <a:rPr lang="zh-TW" altLang="en-US" sz="2600" dirty="0" smtClean="0">
                <a:latin typeface="華康儷中黑" pitchFamily="49" charset="-120"/>
                <a:ea typeface="華康儷中黑" pitchFamily="49" charset="-120"/>
                <a:cs typeface="Times New Roman" pitchFamily="18" charset="0"/>
              </a:rPr>
              <a:t>藥丸可以溶解，但是吞服藥丸時所喝下的水會讓胃將胃中的內容物傾倒至腸道，使吸收部位變得飽和</a:t>
            </a:r>
            <a:endParaRPr lang="en-US" altLang="en-US" sz="2600" dirty="0" smtClean="0">
              <a:latin typeface="華康儷中黑" pitchFamily="49" charset="-120"/>
              <a:ea typeface="華康儷中黑" pitchFamily="49" charset="-120"/>
              <a:cs typeface="Times New Roman" pitchFamily="18" charset="0"/>
            </a:endParaRPr>
          </a:p>
        </p:txBody>
      </p:sp>
      <p:sp>
        <p:nvSpPr>
          <p:cNvPr id="37892" name="Text Box 4"/>
          <p:cNvSpPr txBox="1">
            <a:spLocks noChangeArrowheads="1"/>
          </p:cNvSpPr>
          <p:nvPr/>
        </p:nvSpPr>
        <p:spPr bwMode="auto">
          <a:xfrm>
            <a:off x="0" y="63246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50000"/>
              </a:spcBef>
              <a:buFontTx/>
              <a:buNone/>
            </a:pPr>
            <a:r>
              <a:rPr kumimoji="0" lang="en-US" altLang="zh-TW" sz="1400" dirty="0">
                <a:solidFill>
                  <a:srgbClr val="FFFF00"/>
                </a:solidFill>
                <a:ea typeface="標楷體" pitchFamily="65" charset="-120"/>
                <a:cs typeface="Times New Roman" pitchFamily="18" charset="0"/>
              </a:rPr>
              <a:t>D.Y. Graham et al What Happens to Tablets and Capsules in the Stomach…J. Pharm. Sci.  1990, Vol. 79, No. 5 pp 420 - 424</a:t>
            </a:r>
          </a:p>
        </p:txBody>
      </p:sp>
      <p:sp>
        <p:nvSpPr>
          <p:cNvPr id="37893" name="文字方塊 4"/>
          <p:cNvSpPr txBox="1">
            <a:spLocks noChangeArrowheads="1"/>
          </p:cNvSpPr>
          <p:nvPr/>
        </p:nvSpPr>
        <p:spPr bwMode="auto">
          <a:xfrm>
            <a:off x="381000" y="3830638"/>
            <a:ext cx="67818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273050" algn="l"/>
              </a:tabLst>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tabLst>
                <a:tab pos="273050" algn="l"/>
              </a:tabLst>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tabLst>
                <a:tab pos="273050" algn="l"/>
              </a:tabLst>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tabLst>
                <a:tab pos="273050" algn="l"/>
              </a:tabLst>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tabLst>
                <a:tab pos="273050" algn="l"/>
              </a:tabLst>
              <a:defRPr sz="2000">
                <a:solidFill>
                  <a:schemeClr val="bg1"/>
                </a:solidFill>
                <a:latin typeface="Calibri" pitchFamily="34" charset="0"/>
                <a:ea typeface="MS PGothic" pitchFamily="34" charset="-128"/>
              </a:defRPr>
            </a:lvl9pPr>
          </a:lstStyle>
          <a:p>
            <a:pPr eaLnBrk="1" hangingPunct="1">
              <a:spcBef>
                <a:spcPct val="0"/>
              </a:spcBef>
              <a:buFont typeface="Wingdings" pitchFamily="2" charset="2"/>
              <a:buChar char="Ø"/>
            </a:pPr>
            <a:r>
              <a:rPr kumimoji="0" lang="en-US" altLang="zh-TW" sz="2200" b="1" dirty="0">
                <a:solidFill>
                  <a:prstClr val="white"/>
                </a:solidFill>
                <a:ea typeface="新細明體" pitchFamily="18" charset="-120"/>
              </a:rPr>
              <a:t> </a:t>
            </a:r>
            <a:r>
              <a:rPr kumimoji="0" lang="en-US" altLang="zh-TW" sz="2200" dirty="0">
                <a:solidFill>
                  <a:prstClr val="white"/>
                </a:solidFill>
                <a:ea typeface="新細明體" pitchFamily="18" charset="-120"/>
              </a:rPr>
              <a:t>Pills may not completely dissolve before moving into 	the intestinal tract </a:t>
            </a:r>
          </a:p>
          <a:p>
            <a:pPr eaLnBrk="1" hangingPunct="1">
              <a:spcBef>
                <a:spcPct val="0"/>
              </a:spcBef>
              <a:buFont typeface="Wingdings" pitchFamily="2" charset="2"/>
              <a:buChar char="Ø"/>
            </a:pPr>
            <a:r>
              <a:rPr kumimoji="0" lang="en-US" altLang="zh-TW" sz="2200" dirty="0">
                <a:solidFill>
                  <a:prstClr val="white"/>
                </a:solidFill>
                <a:ea typeface="新細明體" pitchFamily="18" charset="-120"/>
              </a:rPr>
              <a:t> Pills can get caught in the folds of the stomach </a:t>
            </a:r>
          </a:p>
          <a:p>
            <a:pPr eaLnBrk="1" hangingPunct="1">
              <a:spcBef>
                <a:spcPct val="0"/>
              </a:spcBef>
              <a:buFont typeface="Wingdings" pitchFamily="2" charset="2"/>
              <a:buChar char="Ø"/>
            </a:pPr>
            <a:r>
              <a:rPr kumimoji="0" lang="en-US" altLang="zh-TW" sz="2200" dirty="0">
                <a:solidFill>
                  <a:prstClr val="white"/>
                </a:solidFill>
                <a:ea typeface="新細明體" pitchFamily="18" charset="-120"/>
              </a:rPr>
              <a:t> Pills dissolve but the water taken with them makes the 	stomach dump contents and absorption sites become 	saturated </a:t>
            </a:r>
          </a:p>
          <a:p>
            <a:pPr eaLnBrk="1" hangingPunct="1">
              <a:spcBef>
                <a:spcPct val="0"/>
              </a:spcBef>
              <a:buFontTx/>
              <a:buNone/>
            </a:pPr>
            <a:endParaRPr kumimoji="0" lang="zh-TW" altLang="en-US" sz="2200" dirty="0">
              <a:solidFill>
                <a:prstClr val="white"/>
              </a:solidFill>
              <a:ea typeface="新細明體" pitchFamily="18" charset="-120"/>
            </a:endParaRPr>
          </a:p>
        </p:txBody>
      </p:sp>
    </p:spTree>
    <p:extLst>
      <p:ext uri="{BB962C8B-B14F-4D97-AF65-F5344CB8AC3E}">
        <p14:creationId xmlns:p14="http://schemas.microsoft.com/office/powerpoint/2010/main" val="25277962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p:nvPr>
        </p:nvSpPr>
        <p:spPr>
          <a:xfrm>
            <a:off x="304800" y="381000"/>
            <a:ext cx="7239000" cy="1143000"/>
          </a:xfrm>
        </p:spPr>
        <p:txBody>
          <a:bodyPr>
            <a:normAutofit fontScale="90000"/>
          </a:bodyPr>
          <a:lstStyle/>
          <a:p>
            <a:pPr algn="l">
              <a:defRPr/>
            </a:pPr>
            <a:r>
              <a:rPr lang="zh-TW" altLang="en-US" sz="2900" dirty="0" smtClean="0">
                <a:ea typeface="華康儷中黑" pitchFamily="49" charset="-120"/>
                <a:cs typeface="Times New Roman" pitchFamily="18" charset="0"/>
              </a:rPr>
              <a:t>選擇營養補充品時，</a:t>
            </a:r>
            <a:r>
              <a:rPr lang="en-US" altLang="zh-TW" sz="2900" dirty="0" smtClean="0">
                <a:ea typeface="華康儷中黑" pitchFamily="49" charset="-120"/>
                <a:cs typeface="Times New Roman" pitchFamily="18" charset="0"/>
              </a:rPr>
              <a:t/>
            </a:r>
            <a:br>
              <a:rPr lang="en-US" altLang="zh-TW" sz="2900" dirty="0" smtClean="0">
                <a:ea typeface="華康儷中黑" pitchFamily="49" charset="-120"/>
                <a:cs typeface="Times New Roman" pitchFamily="18" charset="0"/>
              </a:rPr>
            </a:br>
            <a:r>
              <a:rPr lang="zh-TW" altLang="en-US" sz="2900" dirty="0" smtClean="0">
                <a:ea typeface="華康儷中黑" pitchFamily="49" charset="-120"/>
                <a:cs typeface="Times New Roman" pitchFamily="18" charset="0"/>
              </a:rPr>
              <a:t>你和顧客應該考慮哪些因素？</a:t>
            </a:r>
            <a:r>
              <a:rPr lang="zh-TW" altLang="en-US" sz="3200" dirty="0" smtClean="0">
                <a:ea typeface="華康儷中黑" pitchFamily="49" charset="-120"/>
              </a:rPr>
              <a:t/>
            </a:r>
            <a:br>
              <a:rPr lang="zh-TW" altLang="en-US" sz="3200" dirty="0" smtClean="0">
                <a:ea typeface="華康儷中黑" pitchFamily="49" charset="-120"/>
              </a:rPr>
            </a:br>
            <a:r>
              <a:rPr lang="en-US" altLang="zh-TW" sz="2400" b="1" dirty="0" smtClean="0">
                <a:ea typeface="華康儷中黑" pitchFamily="49" charset="-120"/>
              </a:rPr>
              <a:t>What should you and your customers consider when choosing nutritional supplementation?</a:t>
            </a:r>
            <a:endParaRPr lang="en-US" sz="2400" dirty="0">
              <a:ea typeface="華康儷中黑" pitchFamily="49" charset="-120"/>
              <a:cs typeface="Times New Roman" pitchFamily="18" charset="0"/>
            </a:endParaRPr>
          </a:p>
        </p:txBody>
      </p:sp>
      <p:sp>
        <p:nvSpPr>
          <p:cNvPr id="38915" name="Rectangle 3"/>
          <p:cNvSpPr>
            <a:spLocks noGrp="1" noChangeArrowheads="1"/>
          </p:cNvSpPr>
          <p:nvPr>
            <p:ph idx="1"/>
          </p:nvPr>
        </p:nvSpPr>
        <p:spPr>
          <a:xfrm>
            <a:off x="381000" y="1890713"/>
            <a:ext cx="7772400" cy="2376487"/>
          </a:xfrm>
        </p:spPr>
        <p:txBody>
          <a:bodyPr/>
          <a:lstStyle/>
          <a:p>
            <a:pPr eaLnBrk="1" hangingPunct="1">
              <a:buFont typeface="Wingdings" pitchFamily="2" charset="2"/>
              <a:buChar char="Ø"/>
            </a:pPr>
            <a:r>
              <a:rPr lang="zh-TW" altLang="en-US" sz="2200" smtClean="0">
                <a:ea typeface="華康儷中黑" pitchFamily="49" charset="-120"/>
                <a:cs typeface="Times New Roman" pitchFamily="18" charset="0"/>
              </a:rPr>
              <a:t>高效傳輸系統（高生物利用率） </a:t>
            </a:r>
          </a:p>
          <a:p>
            <a:pPr eaLnBrk="1" hangingPunct="1">
              <a:buFont typeface="Wingdings" pitchFamily="2" charset="2"/>
              <a:buChar char="Ø"/>
            </a:pPr>
            <a:r>
              <a:rPr lang="zh-TW" altLang="en-US" sz="2200" smtClean="0">
                <a:ea typeface="華康儷中黑" pitchFamily="49" charset="-120"/>
                <a:cs typeface="Times New Roman" pitchFamily="18" charset="0"/>
              </a:rPr>
              <a:t>全面、成份具協同作用的配方 </a:t>
            </a:r>
          </a:p>
          <a:p>
            <a:pPr eaLnBrk="1" hangingPunct="1">
              <a:buFont typeface="Wingdings" pitchFamily="2" charset="2"/>
              <a:buChar char="Ø"/>
            </a:pPr>
            <a:r>
              <a:rPr lang="zh-TW" altLang="en-US" sz="2200" smtClean="0">
                <a:ea typeface="華康儷中黑" pitchFamily="49" charset="-120"/>
                <a:cs typeface="Times New Roman" pitchFamily="18" charset="0"/>
              </a:rPr>
              <a:t>味道和口感良好</a:t>
            </a:r>
            <a:endParaRPr lang="en-US" altLang="en-US" sz="2200" smtClean="0">
              <a:ea typeface="華康儷中黑" pitchFamily="49" charset="-120"/>
              <a:cs typeface="Times New Roman" pitchFamily="18" charset="0"/>
            </a:endParaRPr>
          </a:p>
          <a:p>
            <a:pPr eaLnBrk="1" hangingPunct="1">
              <a:buFont typeface="Wingdings" pitchFamily="2" charset="2"/>
              <a:buChar char="Ø"/>
            </a:pPr>
            <a:r>
              <a:rPr lang="zh-TW" altLang="en-US" sz="2200" smtClean="0">
                <a:ea typeface="華康儷中黑" pitchFamily="49" charset="-120"/>
                <a:cs typeface="Times New Roman" pitchFamily="18" charset="0"/>
              </a:rPr>
              <a:t>以科學為本</a:t>
            </a:r>
            <a:endParaRPr lang="en-US" altLang="en-US" sz="2200" smtClean="0">
              <a:ea typeface="華康儷中黑" pitchFamily="49" charset="-120"/>
              <a:cs typeface="Times New Roman" pitchFamily="18" charset="0"/>
            </a:endParaRPr>
          </a:p>
          <a:p>
            <a:pPr eaLnBrk="1" hangingPunct="1">
              <a:buFont typeface="Wingdings" pitchFamily="2" charset="2"/>
              <a:buChar char="Ø"/>
            </a:pPr>
            <a:r>
              <a:rPr lang="zh-TW" altLang="en-US" sz="2200" smtClean="0">
                <a:ea typeface="華康儷中黑" pitchFamily="49" charset="-120"/>
                <a:cs typeface="Times New Roman" pitchFamily="18" charset="0"/>
              </a:rPr>
              <a:t>高標準的品質管制</a:t>
            </a:r>
            <a:endParaRPr lang="en-US" altLang="en-US" sz="2200" smtClean="0">
              <a:ea typeface="華康儷中黑" pitchFamily="49" charset="-120"/>
              <a:cs typeface="Times New Roman" pitchFamily="18" charset="0"/>
            </a:endParaRPr>
          </a:p>
          <a:p>
            <a:pPr eaLnBrk="1" hangingPunct="1">
              <a:buFont typeface="Wingdings" pitchFamily="2" charset="2"/>
              <a:buChar char="Ø"/>
            </a:pPr>
            <a:r>
              <a:rPr lang="zh-TW" altLang="en-US" sz="2200" smtClean="0">
                <a:ea typeface="華康儷中黑" pitchFamily="49" charset="-120"/>
                <a:cs typeface="Times New Roman" pitchFamily="18" charset="0"/>
              </a:rPr>
              <a:t>適當標籤資料，包括列出注意事項與禁忌 </a:t>
            </a:r>
          </a:p>
        </p:txBody>
      </p:sp>
      <p:sp>
        <p:nvSpPr>
          <p:cNvPr id="38916" name="文字方塊 3"/>
          <p:cNvSpPr txBox="1">
            <a:spLocks noChangeArrowheads="1"/>
          </p:cNvSpPr>
          <p:nvPr/>
        </p:nvSpPr>
        <p:spPr bwMode="auto">
          <a:xfrm>
            <a:off x="376238" y="4538663"/>
            <a:ext cx="7667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ea typeface="MS PGothic" pitchFamily="34" charset="-128"/>
              </a:defRPr>
            </a:lvl9pPr>
          </a:lstStyle>
          <a:p>
            <a:pPr eaLnBrk="1" hangingPunct="1">
              <a:spcBef>
                <a:spcPct val="0"/>
              </a:spcBef>
              <a:buFont typeface="Wingdings" pitchFamily="2" charset="2"/>
              <a:buChar char="Ø"/>
            </a:pPr>
            <a:r>
              <a:rPr kumimoji="0" lang="en-US" altLang="zh-TW" sz="2000">
                <a:solidFill>
                  <a:prstClr val="white"/>
                </a:solidFill>
                <a:ea typeface="華康儷中黑" pitchFamily="49" charset="-120"/>
              </a:rPr>
              <a:t> Efficient delivery system (good bioavailability) </a:t>
            </a:r>
          </a:p>
          <a:p>
            <a:pPr eaLnBrk="1" hangingPunct="1">
              <a:spcBef>
                <a:spcPct val="0"/>
              </a:spcBef>
              <a:buFont typeface="Wingdings" pitchFamily="2" charset="2"/>
              <a:buChar char="Ø"/>
            </a:pPr>
            <a:r>
              <a:rPr kumimoji="0" lang="en-US" altLang="zh-TW" sz="2000">
                <a:solidFill>
                  <a:prstClr val="white"/>
                </a:solidFill>
                <a:ea typeface="華康儷中黑" pitchFamily="49" charset="-120"/>
              </a:rPr>
              <a:t> Comprehensive and synergistic formulations </a:t>
            </a:r>
          </a:p>
          <a:p>
            <a:pPr eaLnBrk="1" hangingPunct="1">
              <a:spcBef>
                <a:spcPct val="0"/>
              </a:spcBef>
              <a:buFont typeface="Wingdings" pitchFamily="2" charset="2"/>
              <a:buChar char="Ø"/>
            </a:pPr>
            <a:r>
              <a:rPr kumimoji="0" lang="en-US" altLang="zh-TW" sz="2000">
                <a:solidFill>
                  <a:prstClr val="white"/>
                </a:solidFill>
                <a:ea typeface="華康儷中黑" pitchFamily="49" charset="-120"/>
              </a:rPr>
              <a:t> Taste and palatability </a:t>
            </a:r>
          </a:p>
          <a:p>
            <a:pPr eaLnBrk="1" hangingPunct="1">
              <a:spcBef>
                <a:spcPct val="0"/>
              </a:spcBef>
              <a:buFont typeface="Wingdings" pitchFamily="2" charset="2"/>
              <a:buChar char="Ø"/>
            </a:pPr>
            <a:r>
              <a:rPr kumimoji="0" lang="en-US" altLang="zh-TW" sz="2000">
                <a:solidFill>
                  <a:prstClr val="white"/>
                </a:solidFill>
                <a:ea typeface="華康儷中黑" pitchFamily="49" charset="-120"/>
              </a:rPr>
              <a:t> Scientifically based </a:t>
            </a:r>
          </a:p>
          <a:p>
            <a:pPr eaLnBrk="1" hangingPunct="1">
              <a:spcBef>
                <a:spcPct val="0"/>
              </a:spcBef>
              <a:buFont typeface="Wingdings" pitchFamily="2" charset="2"/>
              <a:buChar char="Ø"/>
            </a:pPr>
            <a:r>
              <a:rPr kumimoji="0" lang="en-US" altLang="zh-TW" sz="2000">
                <a:solidFill>
                  <a:prstClr val="white"/>
                </a:solidFill>
                <a:ea typeface="華康儷中黑" pitchFamily="49" charset="-120"/>
              </a:rPr>
              <a:t> High standards for quality control (QC) </a:t>
            </a:r>
          </a:p>
          <a:p>
            <a:pPr eaLnBrk="1" hangingPunct="1">
              <a:spcBef>
                <a:spcPct val="0"/>
              </a:spcBef>
              <a:buFont typeface="Wingdings" pitchFamily="2" charset="2"/>
              <a:buChar char="Ø"/>
            </a:pPr>
            <a:r>
              <a:rPr kumimoji="0" lang="en-US" altLang="zh-TW" sz="2000">
                <a:solidFill>
                  <a:prstClr val="white"/>
                </a:solidFill>
                <a:ea typeface="華康儷中黑" pitchFamily="49" charset="-120"/>
              </a:rPr>
              <a:t> Good label information including warnings and contraindications</a:t>
            </a:r>
            <a:endParaRPr kumimoji="0" lang="zh-TW" altLang="en-US" sz="2000">
              <a:solidFill>
                <a:prstClr val="black"/>
              </a:solidFill>
              <a:ea typeface="華康儷中黑" pitchFamily="49" charset="-120"/>
            </a:endParaRPr>
          </a:p>
        </p:txBody>
      </p:sp>
    </p:spTree>
    <p:extLst>
      <p:ext uri="{BB962C8B-B14F-4D97-AF65-F5344CB8AC3E}">
        <p14:creationId xmlns:p14="http://schemas.microsoft.com/office/powerpoint/2010/main" val="2717180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5.xml><?xml version="1.0" encoding="utf-8"?>
<a:theme xmlns:a="http://schemas.openxmlformats.org/drawingml/2006/main" name="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6.xml><?xml version="1.0" encoding="utf-8"?>
<a:theme xmlns:a="http://schemas.openxmlformats.org/drawingml/2006/main" name="2_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7.xml><?xml version="1.0" encoding="utf-8"?>
<a:theme xmlns:a="http://schemas.openxmlformats.org/drawingml/2006/main" name="4_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olumns">
  <a:themeElements>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fontScheme name="Colum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themeOverride>
</file>

<file path=docProps/app.xml><?xml version="1.0" encoding="utf-8"?>
<Properties xmlns="http://schemas.openxmlformats.org/officeDocument/2006/extended-properties" xmlns:vt="http://schemas.openxmlformats.org/officeDocument/2006/docPropsVTypes">
  <TotalTime>1632</TotalTime>
  <Words>2975</Words>
  <Application>Microsoft Office PowerPoint</Application>
  <PresentationFormat>On-screen Show (4:3)</PresentationFormat>
  <Paragraphs>320</Paragraphs>
  <Slides>29</Slides>
  <Notes>11</Notes>
  <HiddenSlides>0</HiddenSlides>
  <MMClips>0</MMClips>
  <ScaleCrop>false</ScaleCrop>
  <HeadingPairs>
    <vt:vector size="4" baseType="variant">
      <vt:variant>
        <vt:lpstr>Theme</vt:lpstr>
      </vt:variant>
      <vt:variant>
        <vt:i4>11</vt:i4>
      </vt:variant>
      <vt:variant>
        <vt:lpstr>Slide Titles</vt:lpstr>
      </vt:variant>
      <vt:variant>
        <vt:i4>29</vt:i4>
      </vt:variant>
    </vt:vector>
  </HeadingPairs>
  <TitlesOfParts>
    <vt:vector size="40" baseType="lpstr">
      <vt:lpstr>1_Custom Design</vt:lpstr>
      <vt:lpstr>3_Columns</vt:lpstr>
      <vt:lpstr>7_Office Theme</vt:lpstr>
      <vt:lpstr>7_NewUBP_Template20120514_Final</vt:lpstr>
      <vt:lpstr>NewUBP_Template20120514_Final</vt:lpstr>
      <vt:lpstr>2_NewUBP_Template20120514_Final</vt:lpstr>
      <vt:lpstr>4_NewUBP_Template20120514_Final</vt:lpstr>
      <vt:lpstr>11_Office Theme</vt:lpstr>
      <vt:lpstr>Columns</vt:lpstr>
      <vt:lpstr>1_NewUBP_Template20120514_Final</vt:lpstr>
      <vt:lpstr>12_Office Theme</vt:lpstr>
      <vt:lpstr>PowerPoint Presentation</vt:lpstr>
      <vt:lpstr>簡歷</vt:lpstr>
      <vt:lpstr>PowerPoint Presentation</vt:lpstr>
      <vt:lpstr>科學為本 vs.「偽科學」 Science-Based vs. “Junk Science” </vt:lpstr>
      <vt:lpstr>科學為本 vs.「偽科學」  Science-Based vs. “Junk Science” </vt:lpstr>
      <vt:lpstr>科學為本 vs.「偽科學」  Science-Based vs. “Junk Science” </vt:lpstr>
      <vt:lpstr>PowerPoint Presentation</vt:lpstr>
      <vt:lpstr>藥丸在傳輸上的缺點 Disadvantages of Pill Delivery</vt:lpstr>
      <vt:lpstr>選擇營養補充品時， 你和顧客應該考慮哪些因素？ What should you and your customers consider when choosing nutritional supplementation?</vt:lpstr>
      <vt:lpstr>傳輸與生物利用率 Delivery &amp; Bioavailability</vt:lpstr>
      <vt:lpstr> Isotonix®配方促進快速、受控的營養傳輸  Isotonix® is Formulated for Fast, Controlled Delivery of Nutrients</vt:lpstr>
      <vt:lpstr>何謂等滲壓(isotonic)? What does isotonic mean?</vt:lpstr>
      <vt:lpstr>Isotonix®－最卓越的營養補充品之一  One of the Best Supplements</vt:lpstr>
      <vt:lpstr>PowerPoint Presentation</vt:lpstr>
      <vt:lpstr>碧容健®  About Pycnogenol® </vt:lpstr>
      <vt:lpstr>Isotonix OPC-3® 的吸收率 Isotonix OPC-3® Absorption</vt:lpstr>
      <vt:lpstr>結果 The Results</vt:lpstr>
      <vt:lpstr>PowerPoint Presentation</vt:lpstr>
      <vt:lpstr>標準等滲溶液 Standard Isotonic Solution  275-310 milliosmoles/kg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emmyy</dc:creator>
  <cp:lastModifiedBy>Tracy NG</cp:lastModifiedBy>
  <cp:revision>85</cp:revision>
  <dcterms:created xsi:type="dcterms:W3CDTF">2013-04-16T14:25:13Z</dcterms:created>
  <dcterms:modified xsi:type="dcterms:W3CDTF">2014-05-12T12:03:36Z</dcterms:modified>
</cp:coreProperties>
</file>